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4" r:id="rId2"/>
    <p:sldId id="323" r:id="rId3"/>
    <p:sldId id="312" r:id="rId4"/>
    <p:sldId id="371" r:id="rId5"/>
    <p:sldId id="393" r:id="rId6"/>
    <p:sldId id="382" r:id="rId7"/>
    <p:sldId id="385" r:id="rId8"/>
    <p:sldId id="383" r:id="rId9"/>
    <p:sldId id="354" r:id="rId10"/>
    <p:sldId id="384" r:id="rId11"/>
    <p:sldId id="389" r:id="rId12"/>
    <p:sldId id="386" r:id="rId13"/>
    <p:sldId id="388" r:id="rId14"/>
    <p:sldId id="387" r:id="rId15"/>
    <p:sldId id="392" r:id="rId16"/>
    <p:sldId id="391" r:id="rId17"/>
    <p:sldId id="347" r:id="rId18"/>
    <p:sldId id="416" r:id="rId19"/>
    <p:sldId id="417" r:id="rId20"/>
    <p:sldId id="406" r:id="rId21"/>
    <p:sldId id="407" r:id="rId22"/>
    <p:sldId id="412" r:id="rId23"/>
    <p:sldId id="422" r:id="rId24"/>
    <p:sldId id="411" r:id="rId25"/>
    <p:sldId id="415" r:id="rId26"/>
    <p:sldId id="414" r:id="rId27"/>
    <p:sldId id="423" r:id="rId28"/>
    <p:sldId id="394" r:id="rId29"/>
    <p:sldId id="396" r:id="rId30"/>
    <p:sldId id="397" r:id="rId31"/>
    <p:sldId id="368" r:id="rId32"/>
    <p:sldId id="398" r:id="rId33"/>
    <p:sldId id="400" r:id="rId34"/>
    <p:sldId id="401" r:id="rId35"/>
    <p:sldId id="402" r:id="rId36"/>
    <p:sldId id="399" r:id="rId37"/>
    <p:sldId id="403" r:id="rId38"/>
    <p:sldId id="404" r:id="rId39"/>
    <p:sldId id="405" r:id="rId40"/>
    <p:sldId id="419" r:id="rId41"/>
    <p:sldId id="418" r:id="rId42"/>
    <p:sldId id="420" r:id="rId43"/>
    <p:sldId id="421" r:id="rId44"/>
    <p:sldId id="424"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Guanhai" initials="WG" lastIdx="1" clrIdx="0">
    <p:extLst>
      <p:ext uri="{19B8F6BF-5375-455C-9EA6-DF929625EA0E}">
        <p15:presenceInfo xmlns:p15="http://schemas.microsoft.com/office/powerpoint/2012/main" userId="73037197d78d7f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8" autoAdjust="0"/>
    <p:restoredTop sz="94660"/>
  </p:normalViewPr>
  <p:slideViewPr>
    <p:cSldViewPr snapToGrid="0">
      <p:cViewPr varScale="1">
        <p:scale>
          <a:sx n="82" d="100"/>
          <a:sy n="82" d="100"/>
        </p:scale>
        <p:origin x="4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21624-4797-414F-AF6B-DDFDC65DBCB5}" type="datetimeFigureOut">
              <a:rPr lang="zh-CN" altLang="en-US" smtClean="0"/>
              <a:t>2023/6/11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8C93F-FCA4-49C5-B057-5165502788A2}" type="slidenum">
              <a:rPr lang="zh-CN" altLang="en-US" smtClean="0"/>
              <a:t>‹#›</a:t>
            </a:fld>
            <a:endParaRPr lang="zh-CN" altLang="en-US"/>
          </a:p>
        </p:txBody>
      </p:sp>
    </p:spTree>
    <p:extLst>
      <p:ext uri="{BB962C8B-B14F-4D97-AF65-F5344CB8AC3E}">
        <p14:creationId xmlns:p14="http://schemas.microsoft.com/office/powerpoint/2010/main" val="6497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a:t>、这里</a:t>
            </a:r>
            <a:r>
              <a:rPr lang="zh-CN" altLang="en-US" dirty="0"/>
              <a:t>是</a:t>
            </a:r>
            <a:r>
              <a:rPr lang="en-US" altLang="zh-CN" dirty="0"/>
              <a:t>1#</a:t>
            </a:r>
            <a:r>
              <a:rPr lang="zh-CN" altLang="en-US" dirty="0"/>
              <a:t>封面；</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2268290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3166739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299564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389194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232793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67711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113026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2251682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17</a:t>
            </a:fld>
            <a:endParaRPr lang="zh-CN" altLang="en-US"/>
          </a:p>
        </p:txBody>
      </p:sp>
    </p:spTree>
    <p:extLst>
      <p:ext uri="{BB962C8B-B14F-4D97-AF65-F5344CB8AC3E}">
        <p14:creationId xmlns:p14="http://schemas.microsoft.com/office/powerpoint/2010/main" val="1957757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18</a:t>
            </a:fld>
            <a:endParaRPr lang="zh-CN" altLang="en-US"/>
          </a:p>
        </p:txBody>
      </p:sp>
    </p:spTree>
    <p:extLst>
      <p:ext uri="{BB962C8B-B14F-4D97-AF65-F5344CB8AC3E}">
        <p14:creationId xmlns:p14="http://schemas.microsoft.com/office/powerpoint/2010/main" val="2654733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19</a:t>
            </a:fld>
            <a:endParaRPr lang="zh-CN" altLang="en-US"/>
          </a:p>
        </p:txBody>
      </p:sp>
    </p:spTree>
    <p:extLst>
      <p:ext uri="{BB962C8B-B14F-4D97-AF65-F5344CB8AC3E}">
        <p14:creationId xmlns:p14="http://schemas.microsoft.com/office/powerpoint/2010/main" val="386542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目录页</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extLst>
      <p:ext uri="{BB962C8B-B14F-4D97-AF65-F5344CB8AC3E}">
        <p14:creationId xmlns:p14="http://schemas.microsoft.com/office/powerpoint/2010/main" val="366186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20</a:t>
            </a:fld>
            <a:endParaRPr lang="zh-CN" altLang="en-US"/>
          </a:p>
        </p:txBody>
      </p:sp>
    </p:spTree>
    <p:extLst>
      <p:ext uri="{BB962C8B-B14F-4D97-AF65-F5344CB8AC3E}">
        <p14:creationId xmlns:p14="http://schemas.microsoft.com/office/powerpoint/2010/main" val="3323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21</a:t>
            </a:fld>
            <a:endParaRPr lang="zh-CN" altLang="en-US"/>
          </a:p>
        </p:txBody>
      </p:sp>
    </p:spTree>
    <p:extLst>
      <p:ext uri="{BB962C8B-B14F-4D97-AF65-F5344CB8AC3E}">
        <p14:creationId xmlns:p14="http://schemas.microsoft.com/office/powerpoint/2010/main" val="1478616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22</a:t>
            </a:fld>
            <a:endParaRPr lang="zh-CN" altLang="en-US"/>
          </a:p>
        </p:txBody>
      </p:sp>
    </p:spTree>
    <p:extLst>
      <p:ext uri="{BB962C8B-B14F-4D97-AF65-F5344CB8AC3E}">
        <p14:creationId xmlns:p14="http://schemas.microsoft.com/office/powerpoint/2010/main" val="2754456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23</a:t>
            </a:fld>
            <a:endParaRPr lang="zh-CN" altLang="en-US"/>
          </a:p>
        </p:txBody>
      </p:sp>
    </p:spTree>
    <p:extLst>
      <p:ext uri="{BB962C8B-B14F-4D97-AF65-F5344CB8AC3E}">
        <p14:creationId xmlns:p14="http://schemas.microsoft.com/office/powerpoint/2010/main" val="66504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24</a:t>
            </a:fld>
            <a:endParaRPr lang="zh-CN" altLang="en-US"/>
          </a:p>
        </p:txBody>
      </p:sp>
    </p:spTree>
    <p:extLst>
      <p:ext uri="{BB962C8B-B14F-4D97-AF65-F5344CB8AC3E}">
        <p14:creationId xmlns:p14="http://schemas.microsoft.com/office/powerpoint/2010/main" val="3093804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25</a:t>
            </a:fld>
            <a:endParaRPr lang="zh-CN" altLang="en-US"/>
          </a:p>
        </p:txBody>
      </p:sp>
    </p:spTree>
    <p:extLst>
      <p:ext uri="{BB962C8B-B14F-4D97-AF65-F5344CB8AC3E}">
        <p14:creationId xmlns:p14="http://schemas.microsoft.com/office/powerpoint/2010/main" val="2419696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26</a:t>
            </a:fld>
            <a:endParaRPr lang="zh-CN" altLang="en-US"/>
          </a:p>
        </p:txBody>
      </p:sp>
    </p:spTree>
    <p:extLst>
      <p:ext uri="{BB962C8B-B14F-4D97-AF65-F5344CB8AC3E}">
        <p14:creationId xmlns:p14="http://schemas.microsoft.com/office/powerpoint/2010/main" val="364942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27</a:t>
            </a:fld>
            <a:endParaRPr lang="zh-CN" altLang="en-US"/>
          </a:p>
        </p:txBody>
      </p:sp>
    </p:spTree>
    <p:extLst>
      <p:ext uri="{BB962C8B-B14F-4D97-AF65-F5344CB8AC3E}">
        <p14:creationId xmlns:p14="http://schemas.microsoft.com/office/powerpoint/2010/main" val="2570332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28</a:t>
            </a:fld>
            <a:endParaRPr lang="zh-CN" altLang="en-US"/>
          </a:p>
        </p:txBody>
      </p:sp>
    </p:spTree>
    <p:extLst>
      <p:ext uri="{BB962C8B-B14F-4D97-AF65-F5344CB8AC3E}">
        <p14:creationId xmlns:p14="http://schemas.microsoft.com/office/powerpoint/2010/main" val="83856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29</a:t>
            </a:fld>
            <a:endParaRPr lang="zh-CN" altLang="en-US"/>
          </a:p>
        </p:txBody>
      </p:sp>
    </p:spTree>
    <p:extLst>
      <p:ext uri="{BB962C8B-B14F-4D97-AF65-F5344CB8AC3E}">
        <p14:creationId xmlns:p14="http://schemas.microsoft.com/office/powerpoint/2010/main" val="45490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extLst>
      <p:ext uri="{BB962C8B-B14F-4D97-AF65-F5344CB8AC3E}">
        <p14:creationId xmlns:p14="http://schemas.microsoft.com/office/powerpoint/2010/main" val="261573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30</a:t>
            </a:fld>
            <a:endParaRPr lang="zh-CN" altLang="en-US"/>
          </a:p>
        </p:txBody>
      </p:sp>
    </p:spTree>
    <p:extLst>
      <p:ext uri="{BB962C8B-B14F-4D97-AF65-F5344CB8AC3E}">
        <p14:creationId xmlns:p14="http://schemas.microsoft.com/office/powerpoint/2010/main" val="2372232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40</a:t>
            </a:fld>
            <a:endParaRPr lang="zh-CN" altLang="en-US"/>
          </a:p>
        </p:txBody>
      </p:sp>
    </p:spTree>
    <p:extLst>
      <p:ext uri="{BB962C8B-B14F-4D97-AF65-F5344CB8AC3E}">
        <p14:creationId xmlns:p14="http://schemas.microsoft.com/office/powerpoint/2010/main" val="3743181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42</a:t>
            </a:fld>
            <a:endParaRPr lang="zh-CN" altLang="en-US"/>
          </a:p>
        </p:txBody>
      </p:sp>
    </p:spTree>
    <p:extLst>
      <p:ext uri="{BB962C8B-B14F-4D97-AF65-F5344CB8AC3E}">
        <p14:creationId xmlns:p14="http://schemas.microsoft.com/office/powerpoint/2010/main" val="227965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、这里是二段式文字页</a:t>
            </a:r>
          </a:p>
          <a:p>
            <a:r>
              <a:rPr lang="en-US" altLang="zh-CN" dirty="0"/>
              <a:t>2</a:t>
            </a:r>
            <a:r>
              <a:rPr lang="zh-CN" altLang="en-US" dirty="0"/>
              <a:t>、文本框可自由填入内容，如文字过多，会自动缩排</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216433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、这里是二段式文字页</a:t>
            </a:r>
          </a:p>
          <a:p>
            <a:r>
              <a:rPr lang="en-US" altLang="zh-CN" dirty="0"/>
              <a:t>2</a:t>
            </a:r>
            <a:r>
              <a:rPr lang="zh-CN" altLang="en-US" dirty="0"/>
              <a:t>、文本框可自由填入内容，如文字过多，会自动缩排</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212602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、这里是二段式文字页</a:t>
            </a:r>
          </a:p>
          <a:p>
            <a:r>
              <a:rPr lang="en-US" altLang="zh-CN" dirty="0"/>
              <a:t>2</a:t>
            </a:r>
            <a:r>
              <a:rPr lang="zh-CN" altLang="en-US" dirty="0"/>
              <a:t>、文本框可自由填入内容，如文字过多，会自动缩排</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3754845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357628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203734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、这里是另一种文字页</a:t>
            </a:r>
          </a:p>
          <a:p>
            <a:r>
              <a:rPr lang="en-US" altLang="zh-CN" dirty="0"/>
              <a:t>2</a:t>
            </a:r>
            <a:r>
              <a:rPr lang="zh-CN" altLang="en-US" dirty="0"/>
              <a:t>、文本框可自由填入内容，如文字过多，会自动缩排</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90465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42557-ABA6-ACF9-C4CB-99FA1D9128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DD68FC-4EAC-DF7D-CAE7-DECFF8C254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00E1D8F-E9E5-F594-FC29-2A63C484E3D7}"/>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1CC336F0-190A-1162-78B9-35EA15DAD4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E62CD6-B6F5-315E-460B-8D0074EF9CE6}"/>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2322550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2EBF-9A28-2CA6-79F2-808C4601D2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47EB334-4BC5-0C76-9304-CD1885292C8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C59A74-CF28-FBC4-0ABA-09D667C8B474}"/>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F0B46E31-F5F8-D616-8901-06A403A393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F8A111-E608-95E7-D8A3-FA73CD09443E}"/>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43767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B53328-3F07-89D7-C365-B5EC539CCC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24FE27-6B53-C1AE-A09B-A0A88E42FA6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900725-D00B-5F17-79E2-091DF2AF9351}"/>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9B08BF69-F50E-0B73-5D41-57BCE84438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F47C19-2C02-D537-CDA1-25D1D9C1D02B}"/>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3664464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DA23359-6957-4142-A2F0-DAC9A892E346}"/>
              </a:ext>
            </a:extLst>
          </p:cNvPr>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a:extLst>
              <a:ext uri="{FF2B5EF4-FFF2-40B4-BE49-F238E27FC236}">
                <a16:creationId xmlns:a16="http://schemas.microsoft.com/office/drawing/2014/main" id="{4E4C5978-1A7E-467D-8BEF-AF91D6CED5FA}"/>
              </a:ext>
            </a:extLst>
          </p:cNvPr>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a:extLst>
              <a:ext uri="{FF2B5EF4-FFF2-40B4-BE49-F238E27FC236}">
                <a16:creationId xmlns:a16="http://schemas.microsoft.com/office/drawing/2014/main" id="{5E1E3D03-D787-4D0A-9B75-E2356DE73A08}"/>
              </a:ext>
            </a:extLst>
          </p:cNvPr>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a:extLst>
                <a:ext uri="{FF2B5EF4-FFF2-40B4-BE49-F238E27FC236}">
                  <a16:creationId xmlns:a16="http://schemas.microsoft.com/office/drawing/2014/main" id="{FCA6D96F-452F-449F-9737-A6CC5A3F3D1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6">
              <a:extLst>
                <a:ext uri="{FF2B5EF4-FFF2-40B4-BE49-F238E27FC236}">
                  <a16:creationId xmlns:a16="http://schemas.microsoft.com/office/drawing/2014/main" id="{D678DAB4-5CB9-4A3E-AE43-8E7228E17662}"/>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77">
              <a:extLst>
                <a:ext uri="{FF2B5EF4-FFF2-40B4-BE49-F238E27FC236}">
                  <a16:creationId xmlns:a16="http://schemas.microsoft.com/office/drawing/2014/main" id="{6459A6CD-7588-4749-BADB-70763FB4993A}"/>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78">
              <a:extLst>
                <a:ext uri="{FF2B5EF4-FFF2-40B4-BE49-F238E27FC236}">
                  <a16:creationId xmlns:a16="http://schemas.microsoft.com/office/drawing/2014/main" id="{81915FF4-BD96-44C7-9DDB-CE1307E0DC41}"/>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79">
              <a:extLst>
                <a:ext uri="{FF2B5EF4-FFF2-40B4-BE49-F238E27FC236}">
                  <a16:creationId xmlns:a16="http://schemas.microsoft.com/office/drawing/2014/main" id="{0C518597-2C96-4131-A1D5-1ABE6DF330F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0">
              <a:extLst>
                <a:ext uri="{FF2B5EF4-FFF2-40B4-BE49-F238E27FC236}">
                  <a16:creationId xmlns:a16="http://schemas.microsoft.com/office/drawing/2014/main" id="{18B29256-4F7B-4F7E-A909-8441B4A827B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81">
              <a:extLst>
                <a:ext uri="{FF2B5EF4-FFF2-40B4-BE49-F238E27FC236}">
                  <a16:creationId xmlns:a16="http://schemas.microsoft.com/office/drawing/2014/main" id="{0711E0DA-F59D-4343-95BF-3FC603D4C09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2">
              <a:extLst>
                <a:ext uri="{FF2B5EF4-FFF2-40B4-BE49-F238E27FC236}">
                  <a16:creationId xmlns:a16="http://schemas.microsoft.com/office/drawing/2014/main" id="{66DD2D4F-C256-4842-BEEA-2249CEF6726E}"/>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3">
              <a:extLst>
                <a:ext uri="{FF2B5EF4-FFF2-40B4-BE49-F238E27FC236}">
                  <a16:creationId xmlns:a16="http://schemas.microsoft.com/office/drawing/2014/main" id="{95A9C4D6-9FB8-4D24-9DE5-E09B0E9D412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4">
              <a:extLst>
                <a:ext uri="{FF2B5EF4-FFF2-40B4-BE49-F238E27FC236}">
                  <a16:creationId xmlns:a16="http://schemas.microsoft.com/office/drawing/2014/main" id="{890292E6-4B88-40A7-885D-6C1AAF3E95DB}"/>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5">
              <a:extLst>
                <a:ext uri="{FF2B5EF4-FFF2-40B4-BE49-F238E27FC236}">
                  <a16:creationId xmlns:a16="http://schemas.microsoft.com/office/drawing/2014/main" id="{E8286EC7-0411-405D-BFD1-CA36C616218F}"/>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86">
              <a:extLst>
                <a:ext uri="{FF2B5EF4-FFF2-40B4-BE49-F238E27FC236}">
                  <a16:creationId xmlns:a16="http://schemas.microsoft.com/office/drawing/2014/main" id="{91AC9568-D2DE-4664-9B06-C7845EC9BD5F}"/>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7">
              <a:extLst>
                <a:ext uri="{FF2B5EF4-FFF2-40B4-BE49-F238E27FC236}">
                  <a16:creationId xmlns:a16="http://schemas.microsoft.com/office/drawing/2014/main" id="{B152EC00-1BBF-41A0-B47D-E4C3CC7B757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8">
              <a:extLst>
                <a:ext uri="{FF2B5EF4-FFF2-40B4-BE49-F238E27FC236}">
                  <a16:creationId xmlns:a16="http://schemas.microsoft.com/office/drawing/2014/main" id="{DC4FEF47-0D2D-462B-9E9E-CC205E64E04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89">
              <a:extLst>
                <a:ext uri="{FF2B5EF4-FFF2-40B4-BE49-F238E27FC236}">
                  <a16:creationId xmlns:a16="http://schemas.microsoft.com/office/drawing/2014/main" id="{5E30C2B2-3E38-4380-987C-2EBB66C43C28}"/>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0">
              <a:extLst>
                <a:ext uri="{FF2B5EF4-FFF2-40B4-BE49-F238E27FC236}">
                  <a16:creationId xmlns:a16="http://schemas.microsoft.com/office/drawing/2014/main" id="{7EF812C9-BCC6-45A7-A251-34E1DF8A6D4A}"/>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1">
              <a:extLst>
                <a:ext uri="{FF2B5EF4-FFF2-40B4-BE49-F238E27FC236}">
                  <a16:creationId xmlns:a16="http://schemas.microsoft.com/office/drawing/2014/main" id="{81065418-3CC9-4275-B550-5E91A7606FF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2">
              <a:extLst>
                <a:ext uri="{FF2B5EF4-FFF2-40B4-BE49-F238E27FC236}">
                  <a16:creationId xmlns:a16="http://schemas.microsoft.com/office/drawing/2014/main" id="{F7EAFB12-6F84-4C23-B641-B75A2A589DC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3">
              <a:extLst>
                <a:ext uri="{FF2B5EF4-FFF2-40B4-BE49-F238E27FC236}">
                  <a16:creationId xmlns:a16="http://schemas.microsoft.com/office/drawing/2014/main" id="{101119CA-B921-49F7-AB92-D45040144E05}"/>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4">
              <a:extLst>
                <a:ext uri="{FF2B5EF4-FFF2-40B4-BE49-F238E27FC236}">
                  <a16:creationId xmlns:a16="http://schemas.microsoft.com/office/drawing/2014/main" id="{6B9C7DA6-3388-462C-8BB8-09D0DB3A2655}"/>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5">
              <a:extLst>
                <a:ext uri="{FF2B5EF4-FFF2-40B4-BE49-F238E27FC236}">
                  <a16:creationId xmlns:a16="http://schemas.microsoft.com/office/drawing/2014/main" id="{9C1ED501-064A-41D7-A3FF-D34A0113A73B}"/>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6">
              <a:extLst>
                <a:ext uri="{FF2B5EF4-FFF2-40B4-BE49-F238E27FC236}">
                  <a16:creationId xmlns:a16="http://schemas.microsoft.com/office/drawing/2014/main" id="{FB600838-CD47-49AE-BC6F-8BB25387BA5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7">
              <a:extLst>
                <a:ext uri="{FF2B5EF4-FFF2-40B4-BE49-F238E27FC236}">
                  <a16:creationId xmlns:a16="http://schemas.microsoft.com/office/drawing/2014/main" id="{E28C207B-B91B-452A-B0D7-777C64C1107B}"/>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8">
              <a:extLst>
                <a:ext uri="{FF2B5EF4-FFF2-40B4-BE49-F238E27FC236}">
                  <a16:creationId xmlns:a16="http://schemas.microsoft.com/office/drawing/2014/main" id="{21185FD0-7E48-4E5B-A3AA-470E58DE606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99">
              <a:extLst>
                <a:ext uri="{FF2B5EF4-FFF2-40B4-BE49-F238E27FC236}">
                  <a16:creationId xmlns:a16="http://schemas.microsoft.com/office/drawing/2014/main" id="{C88AEE4E-9C5E-4BD7-A187-4E998266B873}"/>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0">
              <a:extLst>
                <a:ext uri="{FF2B5EF4-FFF2-40B4-BE49-F238E27FC236}">
                  <a16:creationId xmlns:a16="http://schemas.microsoft.com/office/drawing/2014/main" id="{B2A07BC7-82C6-4612-B331-C32464BF3E64}"/>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1">
              <a:extLst>
                <a:ext uri="{FF2B5EF4-FFF2-40B4-BE49-F238E27FC236}">
                  <a16:creationId xmlns:a16="http://schemas.microsoft.com/office/drawing/2014/main" id="{7D0CF6E8-B31C-4530-BE88-1E66FCE05AFF}"/>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2">
              <a:extLst>
                <a:ext uri="{FF2B5EF4-FFF2-40B4-BE49-F238E27FC236}">
                  <a16:creationId xmlns:a16="http://schemas.microsoft.com/office/drawing/2014/main" id="{6DFD1F26-0E64-467E-B7A0-2E0DD8AF1F3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3">
              <a:extLst>
                <a:ext uri="{FF2B5EF4-FFF2-40B4-BE49-F238E27FC236}">
                  <a16:creationId xmlns:a16="http://schemas.microsoft.com/office/drawing/2014/main" id="{CB69985C-8749-486B-BA69-C1B323CC7C96}"/>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4">
              <a:extLst>
                <a:ext uri="{FF2B5EF4-FFF2-40B4-BE49-F238E27FC236}">
                  <a16:creationId xmlns:a16="http://schemas.microsoft.com/office/drawing/2014/main" id="{B4FAFDA2-878B-478D-B018-8443A859959C}"/>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5">
              <a:extLst>
                <a:ext uri="{FF2B5EF4-FFF2-40B4-BE49-F238E27FC236}">
                  <a16:creationId xmlns:a16="http://schemas.microsoft.com/office/drawing/2014/main" id="{8C03FEAA-E8D9-45C7-841A-B6D77E59E91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6">
              <a:extLst>
                <a:ext uri="{FF2B5EF4-FFF2-40B4-BE49-F238E27FC236}">
                  <a16:creationId xmlns:a16="http://schemas.microsoft.com/office/drawing/2014/main" id="{4756EED7-A0C3-4467-8E64-77AF44F1C70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7">
              <a:extLst>
                <a:ext uri="{FF2B5EF4-FFF2-40B4-BE49-F238E27FC236}">
                  <a16:creationId xmlns:a16="http://schemas.microsoft.com/office/drawing/2014/main" id="{3351674E-BC72-4C8A-9324-6DEE510AF704}"/>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8">
              <a:extLst>
                <a:ext uri="{FF2B5EF4-FFF2-40B4-BE49-F238E27FC236}">
                  <a16:creationId xmlns:a16="http://schemas.microsoft.com/office/drawing/2014/main" id="{8ED39B43-9483-4B60-B8CD-63A97116501B}"/>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09">
              <a:extLst>
                <a:ext uri="{FF2B5EF4-FFF2-40B4-BE49-F238E27FC236}">
                  <a16:creationId xmlns:a16="http://schemas.microsoft.com/office/drawing/2014/main" id="{EE7A62D1-F229-4629-BBB9-28A240894C8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0">
              <a:extLst>
                <a:ext uri="{FF2B5EF4-FFF2-40B4-BE49-F238E27FC236}">
                  <a16:creationId xmlns:a16="http://schemas.microsoft.com/office/drawing/2014/main" id="{0C489A07-57DA-4835-B69A-448582CA0969}"/>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1">
              <a:extLst>
                <a:ext uri="{FF2B5EF4-FFF2-40B4-BE49-F238E27FC236}">
                  <a16:creationId xmlns:a16="http://schemas.microsoft.com/office/drawing/2014/main" id="{CAAB9874-8283-4943-B8EC-C02B33217301}"/>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2">
              <a:extLst>
                <a:ext uri="{FF2B5EF4-FFF2-40B4-BE49-F238E27FC236}">
                  <a16:creationId xmlns:a16="http://schemas.microsoft.com/office/drawing/2014/main" id="{612A2C82-5631-4C77-9465-225608160F0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3">
              <a:extLst>
                <a:ext uri="{FF2B5EF4-FFF2-40B4-BE49-F238E27FC236}">
                  <a16:creationId xmlns:a16="http://schemas.microsoft.com/office/drawing/2014/main" id="{D1F2B588-ACBA-4FFF-8F3F-102C32B6F83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4">
              <a:extLst>
                <a:ext uri="{FF2B5EF4-FFF2-40B4-BE49-F238E27FC236}">
                  <a16:creationId xmlns:a16="http://schemas.microsoft.com/office/drawing/2014/main" id="{F831A376-76FA-47CC-A995-7D0C78D5490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5">
              <a:extLst>
                <a:ext uri="{FF2B5EF4-FFF2-40B4-BE49-F238E27FC236}">
                  <a16:creationId xmlns:a16="http://schemas.microsoft.com/office/drawing/2014/main" id="{26BA13D0-0BE5-43C0-A332-004FD8A24BB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6">
              <a:extLst>
                <a:ext uri="{FF2B5EF4-FFF2-40B4-BE49-F238E27FC236}">
                  <a16:creationId xmlns:a16="http://schemas.microsoft.com/office/drawing/2014/main" id="{E9FC8347-4607-44F0-978C-3381D2DECBF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7">
              <a:extLst>
                <a:ext uri="{FF2B5EF4-FFF2-40B4-BE49-F238E27FC236}">
                  <a16:creationId xmlns:a16="http://schemas.microsoft.com/office/drawing/2014/main" id="{C3291A06-9F04-40B5-B9C2-1F56ECFBDC5B}"/>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8">
              <a:extLst>
                <a:ext uri="{FF2B5EF4-FFF2-40B4-BE49-F238E27FC236}">
                  <a16:creationId xmlns:a16="http://schemas.microsoft.com/office/drawing/2014/main" id="{EFDFDABC-FD93-4397-A5C0-60ED42977A05}"/>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19">
              <a:extLst>
                <a:ext uri="{FF2B5EF4-FFF2-40B4-BE49-F238E27FC236}">
                  <a16:creationId xmlns:a16="http://schemas.microsoft.com/office/drawing/2014/main" id="{9939144F-FB4F-4535-B3CB-6721A2698551}"/>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0">
              <a:extLst>
                <a:ext uri="{FF2B5EF4-FFF2-40B4-BE49-F238E27FC236}">
                  <a16:creationId xmlns:a16="http://schemas.microsoft.com/office/drawing/2014/main" id="{6F637A19-DC14-4D6C-A781-764E544A7274}"/>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1">
              <a:extLst>
                <a:ext uri="{FF2B5EF4-FFF2-40B4-BE49-F238E27FC236}">
                  <a16:creationId xmlns:a16="http://schemas.microsoft.com/office/drawing/2014/main" id="{2C22FF7C-D429-4955-9B3E-36A19FB3D84A}"/>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2">
              <a:extLst>
                <a:ext uri="{FF2B5EF4-FFF2-40B4-BE49-F238E27FC236}">
                  <a16:creationId xmlns:a16="http://schemas.microsoft.com/office/drawing/2014/main" id="{0187AF15-380B-4B65-9811-ED80FB2236BD}"/>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3">
              <a:extLst>
                <a:ext uri="{FF2B5EF4-FFF2-40B4-BE49-F238E27FC236}">
                  <a16:creationId xmlns:a16="http://schemas.microsoft.com/office/drawing/2014/main" id="{BCD444D7-2E63-4A20-8090-BB9337099DF7}"/>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4">
              <a:extLst>
                <a:ext uri="{FF2B5EF4-FFF2-40B4-BE49-F238E27FC236}">
                  <a16:creationId xmlns:a16="http://schemas.microsoft.com/office/drawing/2014/main" id="{DA05E31A-4BF5-419F-B34C-7B9EDAAD3848}"/>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5">
              <a:extLst>
                <a:ext uri="{FF2B5EF4-FFF2-40B4-BE49-F238E27FC236}">
                  <a16:creationId xmlns:a16="http://schemas.microsoft.com/office/drawing/2014/main" id="{E623FA8E-4F71-48BC-BEF3-A1C5BE384E5F}"/>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6">
              <a:extLst>
                <a:ext uri="{FF2B5EF4-FFF2-40B4-BE49-F238E27FC236}">
                  <a16:creationId xmlns:a16="http://schemas.microsoft.com/office/drawing/2014/main" id="{6BBFB53B-2BD7-42B6-8B47-E7D926AA2721}"/>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7">
              <a:extLst>
                <a:ext uri="{FF2B5EF4-FFF2-40B4-BE49-F238E27FC236}">
                  <a16:creationId xmlns:a16="http://schemas.microsoft.com/office/drawing/2014/main" id="{384E844A-A1E2-4851-806A-027AA1D8BCDC}"/>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8">
              <a:extLst>
                <a:ext uri="{FF2B5EF4-FFF2-40B4-BE49-F238E27FC236}">
                  <a16:creationId xmlns:a16="http://schemas.microsoft.com/office/drawing/2014/main" id="{5E3020EA-F5EF-495C-88F8-050294509B36}"/>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29">
              <a:extLst>
                <a:ext uri="{FF2B5EF4-FFF2-40B4-BE49-F238E27FC236}">
                  <a16:creationId xmlns:a16="http://schemas.microsoft.com/office/drawing/2014/main" id="{AE9E8903-B742-490D-9FF4-4B07AA017678}"/>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0">
              <a:extLst>
                <a:ext uri="{FF2B5EF4-FFF2-40B4-BE49-F238E27FC236}">
                  <a16:creationId xmlns:a16="http://schemas.microsoft.com/office/drawing/2014/main" id="{C77F30DA-F83D-4E3C-B912-693F8F98622E}"/>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1">
              <a:extLst>
                <a:ext uri="{FF2B5EF4-FFF2-40B4-BE49-F238E27FC236}">
                  <a16:creationId xmlns:a16="http://schemas.microsoft.com/office/drawing/2014/main" id="{A7ED792D-5045-4DC1-AF5E-650E4C8822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2">
              <a:extLst>
                <a:ext uri="{FF2B5EF4-FFF2-40B4-BE49-F238E27FC236}">
                  <a16:creationId xmlns:a16="http://schemas.microsoft.com/office/drawing/2014/main" id="{C0E99C21-BB67-44C4-A553-CEB1494EA70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3">
              <a:extLst>
                <a:ext uri="{FF2B5EF4-FFF2-40B4-BE49-F238E27FC236}">
                  <a16:creationId xmlns:a16="http://schemas.microsoft.com/office/drawing/2014/main" id="{E43CE55C-6BA8-4950-B9A9-46DAFA52C67A}"/>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4">
              <a:extLst>
                <a:ext uri="{FF2B5EF4-FFF2-40B4-BE49-F238E27FC236}">
                  <a16:creationId xmlns:a16="http://schemas.microsoft.com/office/drawing/2014/main" id="{F71654C2-6D26-4165-BFE8-93F2A2C2F958}"/>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5">
              <a:extLst>
                <a:ext uri="{FF2B5EF4-FFF2-40B4-BE49-F238E27FC236}">
                  <a16:creationId xmlns:a16="http://schemas.microsoft.com/office/drawing/2014/main" id="{22628A20-EEFB-421A-84DB-185E72F58B4C}"/>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36">
              <a:extLst>
                <a:ext uri="{FF2B5EF4-FFF2-40B4-BE49-F238E27FC236}">
                  <a16:creationId xmlns:a16="http://schemas.microsoft.com/office/drawing/2014/main" id="{3D3B5925-504A-4F95-B45F-128035F2D57D}"/>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7">
              <a:extLst>
                <a:ext uri="{FF2B5EF4-FFF2-40B4-BE49-F238E27FC236}">
                  <a16:creationId xmlns:a16="http://schemas.microsoft.com/office/drawing/2014/main" id="{A18FD01E-1F35-491F-8A79-34B8A5640A2B}"/>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8">
              <a:extLst>
                <a:ext uri="{FF2B5EF4-FFF2-40B4-BE49-F238E27FC236}">
                  <a16:creationId xmlns:a16="http://schemas.microsoft.com/office/drawing/2014/main" id="{F67E7763-E601-46AF-83D9-7747DCCB5CB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39">
              <a:extLst>
                <a:ext uri="{FF2B5EF4-FFF2-40B4-BE49-F238E27FC236}">
                  <a16:creationId xmlns:a16="http://schemas.microsoft.com/office/drawing/2014/main" id="{B80B71A8-2008-4426-8928-A6D8BCAB22DF}"/>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40">
              <a:extLst>
                <a:ext uri="{FF2B5EF4-FFF2-40B4-BE49-F238E27FC236}">
                  <a16:creationId xmlns:a16="http://schemas.microsoft.com/office/drawing/2014/main" id="{011D6466-B0BD-4AEF-90CC-FE5743372412}"/>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41">
              <a:extLst>
                <a:ext uri="{FF2B5EF4-FFF2-40B4-BE49-F238E27FC236}">
                  <a16:creationId xmlns:a16="http://schemas.microsoft.com/office/drawing/2014/main" id="{6C1D6A72-CCAD-4FC3-A9D4-5140DD6F0090}"/>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74" name="矩形 73">
            <a:extLst>
              <a:ext uri="{FF2B5EF4-FFF2-40B4-BE49-F238E27FC236}">
                <a16:creationId xmlns:a16="http://schemas.microsoft.com/office/drawing/2014/main" id="{DE033956-5A78-45D4-8962-F74C5D487753}"/>
              </a:ext>
            </a:extLst>
          </p:cNvPr>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tabLst/>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a:extLst>
              <a:ext uri="{FF2B5EF4-FFF2-40B4-BE49-F238E27FC236}">
                <a16:creationId xmlns:a16="http://schemas.microsoft.com/office/drawing/2014/main" id="{25C13CFF-DA7C-4606-A192-F0108C6504AD}"/>
              </a:ext>
            </a:extLst>
          </p:cNvPr>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a:extLst>
              <a:ext uri="{FF2B5EF4-FFF2-40B4-BE49-F238E27FC236}">
                <a16:creationId xmlns:a16="http://schemas.microsoft.com/office/drawing/2014/main" id="{A36E9CAC-0242-4897-AFF5-CD5C9C05BD69}"/>
              </a:ext>
            </a:extLst>
          </p:cNvPr>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207542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0D23AC-4580-4210-BB08-5EBF58B8AEE7}"/>
              </a:ext>
            </a:extLst>
          </p:cNvPr>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pPr/>
              <a:t>‹#›</a:t>
            </a:fld>
            <a:endParaRPr lang="zh-CN" altLang="en-US"/>
          </a:p>
        </p:txBody>
      </p:sp>
      <p:grpSp>
        <p:nvGrpSpPr>
          <p:cNvPr id="3" name="Group 74">
            <a:extLst>
              <a:ext uri="{FF2B5EF4-FFF2-40B4-BE49-F238E27FC236}">
                <a16:creationId xmlns:a16="http://schemas.microsoft.com/office/drawing/2014/main" id="{FDE1B2FB-A61D-44E3-B6FC-5AD6BFA9E353}"/>
              </a:ext>
            </a:extLst>
          </p:cNvPr>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a:extLst>
                <a:ext uri="{FF2B5EF4-FFF2-40B4-BE49-F238E27FC236}">
                  <a16:creationId xmlns:a16="http://schemas.microsoft.com/office/drawing/2014/main" id="{05E22588-9013-4B4F-922D-5C9641893CD9}"/>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 name="Freeform 76">
              <a:extLst>
                <a:ext uri="{FF2B5EF4-FFF2-40B4-BE49-F238E27FC236}">
                  <a16:creationId xmlns:a16="http://schemas.microsoft.com/office/drawing/2014/main" id="{6E5D1ED1-2BBA-4D23-A34C-B23A2461E4A6}"/>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 name="Freeform 77">
              <a:extLst>
                <a:ext uri="{FF2B5EF4-FFF2-40B4-BE49-F238E27FC236}">
                  <a16:creationId xmlns:a16="http://schemas.microsoft.com/office/drawing/2014/main" id="{BA1F6B86-C881-48F2-B896-664F79FA29CE}"/>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8" name="Freeform 78">
              <a:extLst>
                <a:ext uri="{FF2B5EF4-FFF2-40B4-BE49-F238E27FC236}">
                  <a16:creationId xmlns:a16="http://schemas.microsoft.com/office/drawing/2014/main" id="{2465D3CF-11EB-456C-9ECC-89044347769C}"/>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9" name="Freeform 79">
              <a:extLst>
                <a:ext uri="{FF2B5EF4-FFF2-40B4-BE49-F238E27FC236}">
                  <a16:creationId xmlns:a16="http://schemas.microsoft.com/office/drawing/2014/main" id="{DDC7DE56-FB7C-4D95-B18E-F4B46AF368BC}"/>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0" name="Freeform 80">
              <a:extLst>
                <a:ext uri="{FF2B5EF4-FFF2-40B4-BE49-F238E27FC236}">
                  <a16:creationId xmlns:a16="http://schemas.microsoft.com/office/drawing/2014/main" id="{7D3A18AF-77E8-4CDA-A371-05DE604D17E2}"/>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1" name="Freeform 81">
              <a:extLst>
                <a:ext uri="{FF2B5EF4-FFF2-40B4-BE49-F238E27FC236}">
                  <a16:creationId xmlns:a16="http://schemas.microsoft.com/office/drawing/2014/main" id="{2A09AAC9-1C2B-4359-B763-9E523D9D119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2" name="Freeform 82">
              <a:extLst>
                <a:ext uri="{FF2B5EF4-FFF2-40B4-BE49-F238E27FC236}">
                  <a16:creationId xmlns:a16="http://schemas.microsoft.com/office/drawing/2014/main" id="{51926786-9F3F-439B-B3B7-348D984F4E1F}"/>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3" name="Freeform 83">
              <a:extLst>
                <a:ext uri="{FF2B5EF4-FFF2-40B4-BE49-F238E27FC236}">
                  <a16:creationId xmlns:a16="http://schemas.microsoft.com/office/drawing/2014/main" id="{6CB44588-013D-4EE9-8F1E-18D814434C0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4" name="Freeform 84">
              <a:extLst>
                <a:ext uri="{FF2B5EF4-FFF2-40B4-BE49-F238E27FC236}">
                  <a16:creationId xmlns:a16="http://schemas.microsoft.com/office/drawing/2014/main" id="{7EDB998C-89F4-431E-87BF-709A7646720A}"/>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5" name="Freeform 85">
              <a:extLst>
                <a:ext uri="{FF2B5EF4-FFF2-40B4-BE49-F238E27FC236}">
                  <a16:creationId xmlns:a16="http://schemas.microsoft.com/office/drawing/2014/main" id="{F845B27E-D02C-4F06-A94A-E44BBC8F6FDD}"/>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6" name="Freeform 86">
              <a:extLst>
                <a:ext uri="{FF2B5EF4-FFF2-40B4-BE49-F238E27FC236}">
                  <a16:creationId xmlns:a16="http://schemas.microsoft.com/office/drawing/2014/main" id="{5AF4DE1D-6810-4566-8CE3-3644ED419277}"/>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7" name="Freeform 87">
              <a:extLst>
                <a:ext uri="{FF2B5EF4-FFF2-40B4-BE49-F238E27FC236}">
                  <a16:creationId xmlns:a16="http://schemas.microsoft.com/office/drawing/2014/main" id="{5BDCE5CA-6421-4425-8743-4582C7D6064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8" name="Freeform 88">
              <a:extLst>
                <a:ext uri="{FF2B5EF4-FFF2-40B4-BE49-F238E27FC236}">
                  <a16:creationId xmlns:a16="http://schemas.microsoft.com/office/drawing/2014/main" id="{F1EBB270-8E32-4DEB-99F8-322DD3760991}"/>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9" name="Freeform 89">
              <a:extLst>
                <a:ext uri="{FF2B5EF4-FFF2-40B4-BE49-F238E27FC236}">
                  <a16:creationId xmlns:a16="http://schemas.microsoft.com/office/drawing/2014/main" id="{BBA9315E-BB00-4149-B5BF-5CA424CF5EAE}"/>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0" name="Freeform 90">
              <a:extLst>
                <a:ext uri="{FF2B5EF4-FFF2-40B4-BE49-F238E27FC236}">
                  <a16:creationId xmlns:a16="http://schemas.microsoft.com/office/drawing/2014/main" id="{98162FDD-F507-459F-9F82-1F8AC616ADDF}"/>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1" name="Freeform 91">
              <a:extLst>
                <a:ext uri="{FF2B5EF4-FFF2-40B4-BE49-F238E27FC236}">
                  <a16:creationId xmlns:a16="http://schemas.microsoft.com/office/drawing/2014/main" id="{5FBD66CA-69D7-4410-9F22-16CEB1F37A69}"/>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2" name="Freeform 92">
              <a:extLst>
                <a:ext uri="{FF2B5EF4-FFF2-40B4-BE49-F238E27FC236}">
                  <a16:creationId xmlns:a16="http://schemas.microsoft.com/office/drawing/2014/main" id="{20336E6D-ACE8-45B8-9830-68BBCE809D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3" name="Freeform 93">
              <a:extLst>
                <a:ext uri="{FF2B5EF4-FFF2-40B4-BE49-F238E27FC236}">
                  <a16:creationId xmlns:a16="http://schemas.microsoft.com/office/drawing/2014/main" id="{BAABAF6B-2E23-4853-BFFC-D5D2CCA62DE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4" name="Freeform 94">
              <a:extLst>
                <a:ext uri="{FF2B5EF4-FFF2-40B4-BE49-F238E27FC236}">
                  <a16:creationId xmlns:a16="http://schemas.microsoft.com/office/drawing/2014/main" id="{AB3895B2-8521-4548-A5D5-645C519E5CB2}"/>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5" name="Freeform 95">
              <a:extLst>
                <a:ext uri="{FF2B5EF4-FFF2-40B4-BE49-F238E27FC236}">
                  <a16:creationId xmlns:a16="http://schemas.microsoft.com/office/drawing/2014/main" id="{235E662F-02F4-4A6F-ADCE-C0CC46EF53C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6" name="Freeform 96">
              <a:extLst>
                <a:ext uri="{FF2B5EF4-FFF2-40B4-BE49-F238E27FC236}">
                  <a16:creationId xmlns:a16="http://schemas.microsoft.com/office/drawing/2014/main" id="{940B24D3-4D32-428E-B7D3-6E3E6D9DC759}"/>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7" name="Freeform 97">
              <a:extLst>
                <a:ext uri="{FF2B5EF4-FFF2-40B4-BE49-F238E27FC236}">
                  <a16:creationId xmlns:a16="http://schemas.microsoft.com/office/drawing/2014/main" id="{30E8CBF7-BA79-42C9-914B-36D4ABFE057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8" name="Freeform 98">
              <a:extLst>
                <a:ext uri="{FF2B5EF4-FFF2-40B4-BE49-F238E27FC236}">
                  <a16:creationId xmlns:a16="http://schemas.microsoft.com/office/drawing/2014/main" id="{BFAD07D8-87CB-4AD2-8845-BB8F490DA34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9" name="Freeform 99">
              <a:extLst>
                <a:ext uri="{FF2B5EF4-FFF2-40B4-BE49-F238E27FC236}">
                  <a16:creationId xmlns:a16="http://schemas.microsoft.com/office/drawing/2014/main" id="{B44383CC-373B-4965-92A6-875F809A947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0" name="Freeform 100">
              <a:extLst>
                <a:ext uri="{FF2B5EF4-FFF2-40B4-BE49-F238E27FC236}">
                  <a16:creationId xmlns:a16="http://schemas.microsoft.com/office/drawing/2014/main" id="{A50794A3-1788-49CD-AEA0-250CFC8FD4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1" name="Freeform 101">
              <a:extLst>
                <a:ext uri="{FF2B5EF4-FFF2-40B4-BE49-F238E27FC236}">
                  <a16:creationId xmlns:a16="http://schemas.microsoft.com/office/drawing/2014/main" id="{116463AD-4B12-404D-8BB2-6C3D3272AE2D}"/>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2" name="Freeform 102">
              <a:extLst>
                <a:ext uri="{FF2B5EF4-FFF2-40B4-BE49-F238E27FC236}">
                  <a16:creationId xmlns:a16="http://schemas.microsoft.com/office/drawing/2014/main" id="{E3AFB79E-2EBA-4269-B088-5ECD2014ED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3" name="Freeform 103">
              <a:extLst>
                <a:ext uri="{FF2B5EF4-FFF2-40B4-BE49-F238E27FC236}">
                  <a16:creationId xmlns:a16="http://schemas.microsoft.com/office/drawing/2014/main" id="{4DD6B9EC-7FFD-40D3-A97C-187D271CC25C}"/>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4" name="Freeform 104">
              <a:extLst>
                <a:ext uri="{FF2B5EF4-FFF2-40B4-BE49-F238E27FC236}">
                  <a16:creationId xmlns:a16="http://schemas.microsoft.com/office/drawing/2014/main" id="{4D07D75A-8DD0-4B80-9F8F-C2582DB56438}"/>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5" name="Freeform 105">
              <a:extLst>
                <a:ext uri="{FF2B5EF4-FFF2-40B4-BE49-F238E27FC236}">
                  <a16:creationId xmlns:a16="http://schemas.microsoft.com/office/drawing/2014/main" id="{BA33A9B8-E292-44B5-B166-90EDE3E89491}"/>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6" name="Freeform 106">
              <a:extLst>
                <a:ext uri="{FF2B5EF4-FFF2-40B4-BE49-F238E27FC236}">
                  <a16:creationId xmlns:a16="http://schemas.microsoft.com/office/drawing/2014/main" id="{0CC706B8-DAAD-4E53-B5D6-B66B9A2953C7}"/>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7" name="Freeform 107">
              <a:extLst>
                <a:ext uri="{FF2B5EF4-FFF2-40B4-BE49-F238E27FC236}">
                  <a16:creationId xmlns:a16="http://schemas.microsoft.com/office/drawing/2014/main" id="{119FC483-2164-4C16-BF31-5365301E6063}"/>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8" name="Freeform 108">
              <a:extLst>
                <a:ext uri="{FF2B5EF4-FFF2-40B4-BE49-F238E27FC236}">
                  <a16:creationId xmlns:a16="http://schemas.microsoft.com/office/drawing/2014/main" id="{ED1FD9E9-61FF-48CF-8FA5-6D9B891E741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9" name="Freeform 109">
              <a:extLst>
                <a:ext uri="{FF2B5EF4-FFF2-40B4-BE49-F238E27FC236}">
                  <a16:creationId xmlns:a16="http://schemas.microsoft.com/office/drawing/2014/main" id="{FABB4B00-B4AE-48C6-9094-ACD4AFD5B7CC}"/>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0" name="Freeform 110">
              <a:extLst>
                <a:ext uri="{FF2B5EF4-FFF2-40B4-BE49-F238E27FC236}">
                  <a16:creationId xmlns:a16="http://schemas.microsoft.com/office/drawing/2014/main" id="{FE0DDC20-058C-42CA-B8E1-541F59C9C4AA}"/>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1" name="Freeform 111">
              <a:extLst>
                <a:ext uri="{FF2B5EF4-FFF2-40B4-BE49-F238E27FC236}">
                  <a16:creationId xmlns:a16="http://schemas.microsoft.com/office/drawing/2014/main" id="{55F7BC03-192C-48AD-AC13-06A2F9DAEA1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2" name="Freeform 112">
              <a:extLst>
                <a:ext uri="{FF2B5EF4-FFF2-40B4-BE49-F238E27FC236}">
                  <a16:creationId xmlns:a16="http://schemas.microsoft.com/office/drawing/2014/main" id="{1B7E42FE-1416-41F2-86FC-2933EBBB1290}"/>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3" name="Freeform 113">
              <a:extLst>
                <a:ext uri="{FF2B5EF4-FFF2-40B4-BE49-F238E27FC236}">
                  <a16:creationId xmlns:a16="http://schemas.microsoft.com/office/drawing/2014/main" id="{9CE54699-EB22-403D-B875-3AD92E4C1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4" name="Freeform 114">
              <a:extLst>
                <a:ext uri="{FF2B5EF4-FFF2-40B4-BE49-F238E27FC236}">
                  <a16:creationId xmlns:a16="http://schemas.microsoft.com/office/drawing/2014/main" id="{31A44FCC-FA9C-4922-987E-AA083E17322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5" name="Freeform 115">
              <a:extLst>
                <a:ext uri="{FF2B5EF4-FFF2-40B4-BE49-F238E27FC236}">
                  <a16:creationId xmlns:a16="http://schemas.microsoft.com/office/drawing/2014/main" id="{65B48BBF-6D89-4D3E-90E0-9FA8B2E23C71}"/>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6" name="Freeform 116">
              <a:extLst>
                <a:ext uri="{FF2B5EF4-FFF2-40B4-BE49-F238E27FC236}">
                  <a16:creationId xmlns:a16="http://schemas.microsoft.com/office/drawing/2014/main" id="{BC67340A-2821-4279-8CD9-3C337C7DBEA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7" name="Freeform 117">
              <a:extLst>
                <a:ext uri="{FF2B5EF4-FFF2-40B4-BE49-F238E27FC236}">
                  <a16:creationId xmlns:a16="http://schemas.microsoft.com/office/drawing/2014/main" id="{001E2E5E-603E-452F-A24B-43A7060C3449}"/>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8" name="Freeform 118">
              <a:extLst>
                <a:ext uri="{FF2B5EF4-FFF2-40B4-BE49-F238E27FC236}">
                  <a16:creationId xmlns:a16="http://schemas.microsoft.com/office/drawing/2014/main" id="{C65E561A-C2D1-4E9F-A282-7CC0E7785FD0}"/>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9" name="Freeform 119">
              <a:extLst>
                <a:ext uri="{FF2B5EF4-FFF2-40B4-BE49-F238E27FC236}">
                  <a16:creationId xmlns:a16="http://schemas.microsoft.com/office/drawing/2014/main" id="{A8B94122-F6E4-48E2-ACF5-8E24D4FE314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0" name="Freeform 120">
              <a:extLst>
                <a:ext uri="{FF2B5EF4-FFF2-40B4-BE49-F238E27FC236}">
                  <a16:creationId xmlns:a16="http://schemas.microsoft.com/office/drawing/2014/main" id="{7EF09E22-CC27-492E-A81F-2705284BDA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1" name="Freeform 121">
              <a:extLst>
                <a:ext uri="{FF2B5EF4-FFF2-40B4-BE49-F238E27FC236}">
                  <a16:creationId xmlns:a16="http://schemas.microsoft.com/office/drawing/2014/main" id="{DB39FE65-50B7-4CA0-A1FD-53807BA12E8D}"/>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2" name="Freeform 122">
              <a:extLst>
                <a:ext uri="{FF2B5EF4-FFF2-40B4-BE49-F238E27FC236}">
                  <a16:creationId xmlns:a16="http://schemas.microsoft.com/office/drawing/2014/main" id="{8369EA98-DC9C-4D8E-A8AD-42FB792C038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3" name="Freeform 123">
              <a:extLst>
                <a:ext uri="{FF2B5EF4-FFF2-40B4-BE49-F238E27FC236}">
                  <a16:creationId xmlns:a16="http://schemas.microsoft.com/office/drawing/2014/main" id="{BF92D781-226B-4E87-9EBD-422A4795C482}"/>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4" name="Freeform 124">
              <a:extLst>
                <a:ext uri="{FF2B5EF4-FFF2-40B4-BE49-F238E27FC236}">
                  <a16:creationId xmlns:a16="http://schemas.microsoft.com/office/drawing/2014/main" id="{2B4829F6-2BF4-4552-964A-E1F87A493369}"/>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5" name="Freeform 125">
              <a:extLst>
                <a:ext uri="{FF2B5EF4-FFF2-40B4-BE49-F238E27FC236}">
                  <a16:creationId xmlns:a16="http://schemas.microsoft.com/office/drawing/2014/main" id="{2F1FC0E3-DD88-4F06-AB7F-84D7E901BA7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6" name="Freeform 126">
              <a:extLst>
                <a:ext uri="{FF2B5EF4-FFF2-40B4-BE49-F238E27FC236}">
                  <a16:creationId xmlns:a16="http://schemas.microsoft.com/office/drawing/2014/main" id="{4C41B4FA-15B4-452F-A788-2D66853215C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7" name="Freeform 127">
              <a:extLst>
                <a:ext uri="{FF2B5EF4-FFF2-40B4-BE49-F238E27FC236}">
                  <a16:creationId xmlns:a16="http://schemas.microsoft.com/office/drawing/2014/main" id="{D04A50AE-072C-415D-8461-7F5612FB2ED5}"/>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8" name="Freeform 128">
              <a:extLst>
                <a:ext uri="{FF2B5EF4-FFF2-40B4-BE49-F238E27FC236}">
                  <a16:creationId xmlns:a16="http://schemas.microsoft.com/office/drawing/2014/main" id="{5EEC9DF5-B533-4180-98FF-254A3C78D1E4}"/>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9" name="Freeform 129">
              <a:extLst>
                <a:ext uri="{FF2B5EF4-FFF2-40B4-BE49-F238E27FC236}">
                  <a16:creationId xmlns:a16="http://schemas.microsoft.com/office/drawing/2014/main" id="{DA04BA5F-698E-46CC-913E-5E8DD9F396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0" name="Freeform 130">
              <a:extLst>
                <a:ext uri="{FF2B5EF4-FFF2-40B4-BE49-F238E27FC236}">
                  <a16:creationId xmlns:a16="http://schemas.microsoft.com/office/drawing/2014/main" id="{80BE24B0-E08A-4AA6-BDE9-C2241226E45F}"/>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1" name="Freeform 131">
              <a:extLst>
                <a:ext uri="{FF2B5EF4-FFF2-40B4-BE49-F238E27FC236}">
                  <a16:creationId xmlns:a16="http://schemas.microsoft.com/office/drawing/2014/main" id="{ECAC99C4-39FF-4648-A9F9-01ECB2E12456}"/>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2" name="Freeform 132">
              <a:extLst>
                <a:ext uri="{FF2B5EF4-FFF2-40B4-BE49-F238E27FC236}">
                  <a16:creationId xmlns:a16="http://schemas.microsoft.com/office/drawing/2014/main" id="{39964BFA-D840-485C-888F-6CDEE4904B09}"/>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3" name="Freeform 133">
              <a:extLst>
                <a:ext uri="{FF2B5EF4-FFF2-40B4-BE49-F238E27FC236}">
                  <a16:creationId xmlns:a16="http://schemas.microsoft.com/office/drawing/2014/main" id="{14FA1933-CBD1-429D-82B6-60F1E50EA874}"/>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4" name="Freeform 134">
              <a:extLst>
                <a:ext uri="{FF2B5EF4-FFF2-40B4-BE49-F238E27FC236}">
                  <a16:creationId xmlns:a16="http://schemas.microsoft.com/office/drawing/2014/main" id="{D5838E98-8CB5-4553-8EB1-478882E46943}"/>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5" name="Freeform 135">
              <a:extLst>
                <a:ext uri="{FF2B5EF4-FFF2-40B4-BE49-F238E27FC236}">
                  <a16:creationId xmlns:a16="http://schemas.microsoft.com/office/drawing/2014/main" id="{CBE8FE95-7FFA-4B18-88C9-98FE77916CF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6" name="Freeform 136">
              <a:extLst>
                <a:ext uri="{FF2B5EF4-FFF2-40B4-BE49-F238E27FC236}">
                  <a16:creationId xmlns:a16="http://schemas.microsoft.com/office/drawing/2014/main" id="{A9BDD35F-FA4A-4A4D-92C3-6A84ED65E183}"/>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7" name="Freeform 137">
              <a:extLst>
                <a:ext uri="{FF2B5EF4-FFF2-40B4-BE49-F238E27FC236}">
                  <a16:creationId xmlns:a16="http://schemas.microsoft.com/office/drawing/2014/main" id="{0BD62FB2-78DC-4393-9C5A-7511290C05D0}"/>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8" name="Freeform 138">
              <a:extLst>
                <a:ext uri="{FF2B5EF4-FFF2-40B4-BE49-F238E27FC236}">
                  <a16:creationId xmlns:a16="http://schemas.microsoft.com/office/drawing/2014/main" id="{09DEDCF2-F22A-4F24-B86A-C2BEF888B51C}"/>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9" name="Freeform 139">
              <a:extLst>
                <a:ext uri="{FF2B5EF4-FFF2-40B4-BE49-F238E27FC236}">
                  <a16:creationId xmlns:a16="http://schemas.microsoft.com/office/drawing/2014/main" id="{751F1118-48BC-44C5-8F32-16C12B1ABEB2}"/>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0" name="Freeform 140">
              <a:extLst>
                <a:ext uri="{FF2B5EF4-FFF2-40B4-BE49-F238E27FC236}">
                  <a16:creationId xmlns:a16="http://schemas.microsoft.com/office/drawing/2014/main" id="{BD566E23-DB86-4888-889E-797ED466E6AF}"/>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1" name="Freeform 141">
              <a:extLst>
                <a:ext uri="{FF2B5EF4-FFF2-40B4-BE49-F238E27FC236}">
                  <a16:creationId xmlns:a16="http://schemas.microsoft.com/office/drawing/2014/main" id="{6C885B4A-63AB-4318-B741-BF893428586A}"/>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grpSp>
      <p:sp>
        <p:nvSpPr>
          <p:cNvPr id="72" name="文本框 71">
            <a:extLst>
              <a:ext uri="{FF2B5EF4-FFF2-40B4-BE49-F238E27FC236}">
                <a16:creationId xmlns:a16="http://schemas.microsoft.com/office/drawing/2014/main" id="{0628E98E-E729-4C19-BE71-5C02E7B9280B}"/>
              </a:ext>
            </a:extLst>
          </p:cNvPr>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p>
        </p:txBody>
      </p:sp>
      <p:sp>
        <p:nvSpPr>
          <p:cNvPr id="73" name="文本框 72">
            <a:extLst>
              <a:ext uri="{FF2B5EF4-FFF2-40B4-BE49-F238E27FC236}">
                <a16:creationId xmlns:a16="http://schemas.microsoft.com/office/drawing/2014/main" id="{6D70D4C4-A104-4DA7-B6E9-4F14A639E2E5}"/>
              </a:ext>
            </a:extLst>
          </p:cNvPr>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p>
        </p:txBody>
      </p:sp>
      <p:grpSp>
        <p:nvGrpSpPr>
          <p:cNvPr id="74" name="组合 73">
            <a:extLst>
              <a:ext uri="{FF2B5EF4-FFF2-40B4-BE49-F238E27FC236}">
                <a16:creationId xmlns:a16="http://schemas.microsoft.com/office/drawing/2014/main" id="{C63A4929-FAE9-40F0-9F8B-3B0FDAF5AA64}"/>
              </a:ext>
            </a:extLst>
          </p:cNvPr>
          <p:cNvGrpSpPr/>
          <p:nvPr userDrawn="1"/>
        </p:nvGrpSpPr>
        <p:grpSpPr>
          <a:xfrm>
            <a:off x="445418" y="5902169"/>
            <a:ext cx="637411" cy="612930"/>
            <a:chOff x="1717634" y="914982"/>
            <a:chExt cx="637411" cy="612930"/>
          </a:xfrm>
          <a:solidFill>
            <a:schemeClr val="tx2"/>
          </a:solidFill>
        </p:grpSpPr>
        <p:sp>
          <p:nvSpPr>
            <p:cNvPr id="75" name="Freeform 6">
              <a:extLst>
                <a:ext uri="{FF2B5EF4-FFF2-40B4-BE49-F238E27FC236}">
                  <a16:creationId xmlns:a16="http://schemas.microsoft.com/office/drawing/2014/main" id="{46C93A4B-91EA-4A03-AB63-647789F1AB96}"/>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
              <a:extLst>
                <a:ext uri="{FF2B5EF4-FFF2-40B4-BE49-F238E27FC236}">
                  <a16:creationId xmlns:a16="http://schemas.microsoft.com/office/drawing/2014/main" id="{64D57A47-46F8-4F03-907C-B085642304CF}"/>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BF2220B9-4F58-49AD-B3DC-09DB842FA221}"/>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02087054-524B-435C-A602-B8E521760ECE}"/>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80E06D25-4F8D-4A0B-A3E3-CE24D2CF94E9}"/>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
              <a:extLst>
                <a:ext uri="{FF2B5EF4-FFF2-40B4-BE49-F238E27FC236}">
                  <a16:creationId xmlns:a16="http://schemas.microsoft.com/office/drawing/2014/main" id="{B369B74C-4FD5-418F-A960-F0FBF294651C}"/>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标题 1">
            <a:extLst>
              <a:ext uri="{FF2B5EF4-FFF2-40B4-BE49-F238E27FC236}">
                <a16:creationId xmlns:a16="http://schemas.microsoft.com/office/drawing/2014/main" id="{0ED5A53F-7564-40C0-8BFA-FC3896F41C34}"/>
              </a:ext>
            </a:extLst>
          </p:cNvPr>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a:extLst>
              <a:ext uri="{FF2B5EF4-FFF2-40B4-BE49-F238E27FC236}">
                <a16:creationId xmlns:a16="http://schemas.microsoft.com/office/drawing/2014/main" id="{B1136200-5422-49E4-8D90-7B1727058DB5}"/>
              </a:ext>
            </a:extLst>
          </p:cNvPr>
          <p:cNvCxnSpPr>
            <a:cxnSpLocks/>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a:extLst>
              <a:ext uri="{FF2B5EF4-FFF2-40B4-BE49-F238E27FC236}">
                <a16:creationId xmlns:a16="http://schemas.microsoft.com/office/drawing/2014/main" id="{59D3579D-47D4-46DF-977D-BEF716FFEFEE}"/>
              </a:ext>
            </a:extLst>
          </p:cNvPr>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a:extLst>
              <a:ext uri="{FF2B5EF4-FFF2-40B4-BE49-F238E27FC236}">
                <a16:creationId xmlns:a16="http://schemas.microsoft.com/office/drawing/2014/main" id="{DD48FFAC-2DD4-4975-857C-676806078542}"/>
              </a:ext>
            </a:extLst>
          </p:cNvPr>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18983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34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pPr/>
              <a:t>‹#›</a:t>
            </a:fld>
            <a:endParaRPr lang="zh-CN" altLang="en-US" dirty="0"/>
          </a:p>
        </p:txBody>
      </p:sp>
      <p:grpSp>
        <p:nvGrpSpPr>
          <p:cNvPr id="6" name="Group 74">
            <a:extLst>
              <a:ext uri="{FF2B5EF4-FFF2-40B4-BE49-F238E27FC236}">
                <a16:creationId xmlns:a16="http://schemas.microsoft.com/office/drawing/2014/main" id="{D81BEAD8-85AD-4CBB-BA87-4A53B537F179}"/>
              </a:ext>
            </a:extLst>
          </p:cNvPr>
          <p:cNvGrpSpPr>
            <a:grpSpLocks noChangeAspect="1"/>
          </p:cNvGrpSpPr>
          <p:nvPr userDrawn="1"/>
        </p:nvGrpSpPr>
        <p:grpSpPr bwMode="auto">
          <a:xfrm>
            <a:off x="9961824" y="317195"/>
            <a:ext cx="1557337" cy="433207"/>
            <a:chOff x="954" y="660"/>
            <a:chExt cx="1269" cy="353"/>
          </a:xfrm>
        </p:grpSpPr>
        <p:sp>
          <p:nvSpPr>
            <p:cNvPr id="7" name="Freeform 75">
              <a:extLst>
                <a:ext uri="{FF2B5EF4-FFF2-40B4-BE49-F238E27FC236}">
                  <a16:creationId xmlns:a16="http://schemas.microsoft.com/office/drawing/2014/main" id="{4306C008-4D53-479B-87DC-7BDDC8016E3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a:extLst>
                <a:ext uri="{FF2B5EF4-FFF2-40B4-BE49-F238E27FC236}">
                  <a16:creationId xmlns:a16="http://schemas.microsoft.com/office/drawing/2014/main" id="{CFD155C6-2C4C-432F-B3E6-321873FD1258}"/>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7">
              <a:extLst>
                <a:ext uri="{FF2B5EF4-FFF2-40B4-BE49-F238E27FC236}">
                  <a16:creationId xmlns:a16="http://schemas.microsoft.com/office/drawing/2014/main" id="{4D10D138-D44D-4B21-8DDB-DB3BC00CBF08}"/>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8">
              <a:extLst>
                <a:ext uri="{FF2B5EF4-FFF2-40B4-BE49-F238E27FC236}">
                  <a16:creationId xmlns:a16="http://schemas.microsoft.com/office/drawing/2014/main" id="{16D53ADB-782D-4E41-9FE8-830E33A50A44}"/>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9">
              <a:extLst>
                <a:ext uri="{FF2B5EF4-FFF2-40B4-BE49-F238E27FC236}">
                  <a16:creationId xmlns:a16="http://schemas.microsoft.com/office/drawing/2014/main" id="{23C6EFEA-7756-49F4-9DBD-30C5EC72DCA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0">
              <a:extLst>
                <a:ext uri="{FF2B5EF4-FFF2-40B4-BE49-F238E27FC236}">
                  <a16:creationId xmlns:a16="http://schemas.microsoft.com/office/drawing/2014/main" id="{06398542-6917-4000-BFD4-B1F6B4CF919D}"/>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1">
              <a:extLst>
                <a:ext uri="{FF2B5EF4-FFF2-40B4-BE49-F238E27FC236}">
                  <a16:creationId xmlns:a16="http://schemas.microsoft.com/office/drawing/2014/main" id="{9A0D369A-CD3E-450F-8695-EEB58B5D9EC0}"/>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2">
              <a:extLst>
                <a:ext uri="{FF2B5EF4-FFF2-40B4-BE49-F238E27FC236}">
                  <a16:creationId xmlns:a16="http://schemas.microsoft.com/office/drawing/2014/main" id="{165959AA-56B9-4F28-8500-FDF2FCF7DF7B}"/>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3">
              <a:extLst>
                <a:ext uri="{FF2B5EF4-FFF2-40B4-BE49-F238E27FC236}">
                  <a16:creationId xmlns:a16="http://schemas.microsoft.com/office/drawing/2014/main" id="{22808A04-028B-415F-A830-4F4E8DFE3083}"/>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4">
              <a:extLst>
                <a:ext uri="{FF2B5EF4-FFF2-40B4-BE49-F238E27FC236}">
                  <a16:creationId xmlns:a16="http://schemas.microsoft.com/office/drawing/2014/main" id="{3A8F4F4E-58C0-47A4-9972-C43914F183EC}"/>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5">
              <a:extLst>
                <a:ext uri="{FF2B5EF4-FFF2-40B4-BE49-F238E27FC236}">
                  <a16:creationId xmlns:a16="http://schemas.microsoft.com/office/drawing/2014/main" id="{8DB7D6AC-873E-4DA3-AC2D-3E4704B2A96C}"/>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6">
              <a:extLst>
                <a:ext uri="{FF2B5EF4-FFF2-40B4-BE49-F238E27FC236}">
                  <a16:creationId xmlns:a16="http://schemas.microsoft.com/office/drawing/2014/main" id="{3A9D498B-46BE-4055-A48C-0A18CC5E539B}"/>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7">
              <a:extLst>
                <a:ext uri="{FF2B5EF4-FFF2-40B4-BE49-F238E27FC236}">
                  <a16:creationId xmlns:a16="http://schemas.microsoft.com/office/drawing/2014/main" id="{5CBEA33D-5CD1-43C1-97C3-6A87B3B91FA9}"/>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8">
              <a:extLst>
                <a:ext uri="{FF2B5EF4-FFF2-40B4-BE49-F238E27FC236}">
                  <a16:creationId xmlns:a16="http://schemas.microsoft.com/office/drawing/2014/main" id="{4635C5A0-26DC-44A3-BB50-16B1ED32F40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9">
              <a:extLst>
                <a:ext uri="{FF2B5EF4-FFF2-40B4-BE49-F238E27FC236}">
                  <a16:creationId xmlns:a16="http://schemas.microsoft.com/office/drawing/2014/main" id="{9C138777-C4AA-493B-A11B-92E825C06BDB}"/>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0">
              <a:extLst>
                <a:ext uri="{FF2B5EF4-FFF2-40B4-BE49-F238E27FC236}">
                  <a16:creationId xmlns:a16="http://schemas.microsoft.com/office/drawing/2014/main" id="{6A1F8203-DE09-4A8B-A300-2B782720AA03}"/>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
              <a:extLst>
                <a:ext uri="{FF2B5EF4-FFF2-40B4-BE49-F238E27FC236}">
                  <a16:creationId xmlns:a16="http://schemas.microsoft.com/office/drawing/2014/main" id="{60097EB1-E8C1-4137-AF99-8DA365851353}"/>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
              <a:extLst>
                <a:ext uri="{FF2B5EF4-FFF2-40B4-BE49-F238E27FC236}">
                  <a16:creationId xmlns:a16="http://schemas.microsoft.com/office/drawing/2014/main" id="{2F7C216D-280A-4FBA-A92E-1523EEE3260D}"/>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3">
              <a:extLst>
                <a:ext uri="{FF2B5EF4-FFF2-40B4-BE49-F238E27FC236}">
                  <a16:creationId xmlns:a16="http://schemas.microsoft.com/office/drawing/2014/main" id="{B8D6D20E-EC7F-4522-B269-F6322F8F7E03}"/>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4">
              <a:extLst>
                <a:ext uri="{FF2B5EF4-FFF2-40B4-BE49-F238E27FC236}">
                  <a16:creationId xmlns:a16="http://schemas.microsoft.com/office/drawing/2014/main" id="{A47DA623-0FEF-4722-83E0-CFD57D046A8E}"/>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5">
              <a:extLst>
                <a:ext uri="{FF2B5EF4-FFF2-40B4-BE49-F238E27FC236}">
                  <a16:creationId xmlns:a16="http://schemas.microsoft.com/office/drawing/2014/main" id="{0849BDAE-CDC3-4FA1-9BCC-809AA1A78E5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6">
              <a:extLst>
                <a:ext uri="{FF2B5EF4-FFF2-40B4-BE49-F238E27FC236}">
                  <a16:creationId xmlns:a16="http://schemas.microsoft.com/office/drawing/2014/main" id="{1061A279-9DB7-473F-A96F-3E7BE93CCD6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7">
              <a:extLst>
                <a:ext uri="{FF2B5EF4-FFF2-40B4-BE49-F238E27FC236}">
                  <a16:creationId xmlns:a16="http://schemas.microsoft.com/office/drawing/2014/main" id="{53D77FAC-8A4C-4FD3-AE68-B34E792FC5C3}"/>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8">
              <a:extLst>
                <a:ext uri="{FF2B5EF4-FFF2-40B4-BE49-F238E27FC236}">
                  <a16:creationId xmlns:a16="http://schemas.microsoft.com/office/drawing/2014/main" id="{BDB852DA-7BF7-4DA5-8D47-0C7C22BC422E}"/>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9">
              <a:extLst>
                <a:ext uri="{FF2B5EF4-FFF2-40B4-BE49-F238E27FC236}">
                  <a16:creationId xmlns:a16="http://schemas.microsoft.com/office/drawing/2014/main" id="{7D9F34C6-C3BE-4C10-9503-E69A2CEAAA8C}"/>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0">
              <a:extLst>
                <a:ext uri="{FF2B5EF4-FFF2-40B4-BE49-F238E27FC236}">
                  <a16:creationId xmlns:a16="http://schemas.microsoft.com/office/drawing/2014/main" id="{FEF9E7A8-95C9-4C6B-9D9B-27F8ADE05697}"/>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1">
              <a:extLst>
                <a:ext uri="{FF2B5EF4-FFF2-40B4-BE49-F238E27FC236}">
                  <a16:creationId xmlns:a16="http://schemas.microsoft.com/office/drawing/2014/main" id="{DD485E03-A0DB-40BA-8BD9-F34E29646795}"/>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2">
              <a:extLst>
                <a:ext uri="{FF2B5EF4-FFF2-40B4-BE49-F238E27FC236}">
                  <a16:creationId xmlns:a16="http://schemas.microsoft.com/office/drawing/2014/main" id="{EC0AFDC2-69E6-4639-899C-CB60C2563D51}"/>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3">
              <a:extLst>
                <a:ext uri="{FF2B5EF4-FFF2-40B4-BE49-F238E27FC236}">
                  <a16:creationId xmlns:a16="http://schemas.microsoft.com/office/drawing/2014/main" id="{3E91A10F-8FCF-464D-85EE-39E128206F33}"/>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4">
              <a:extLst>
                <a:ext uri="{FF2B5EF4-FFF2-40B4-BE49-F238E27FC236}">
                  <a16:creationId xmlns:a16="http://schemas.microsoft.com/office/drawing/2014/main" id="{6ECF6C43-28BA-455F-8B3B-E83822D47AC5}"/>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5">
              <a:extLst>
                <a:ext uri="{FF2B5EF4-FFF2-40B4-BE49-F238E27FC236}">
                  <a16:creationId xmlns:a16="http://schemas.microsoft.com/office/drawing/2014/main" id="{25806274-7683-47C3-9EE7-CF5DF04DB057}"/>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6">
              <a:extLst>
                <a:ext uri="{FF2B5EF4-FFF2-40B4-BE49-F238E27FC236}">
                  <a16:creationId xmlns:a16="http://schemas.microsoft.com/office/drawing/2014/main" id="{00426AAF-A567-409A-B56B-37158EA9673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7">
              <a:extLst>
                <a:ext uri="{FF2B5EF4-FFF2-40B4-BE49-F238E27FC236}">
                  <a16:creationId xmlns:a16="http://schemas.microsoft.com/office/drawing/2014/main" id="{1A427C32-CF4A-4C86-AD72-0FD495033E38}"/>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8">
              <a:extLst>
                <a:ext uri="{FF2B5EF4-FFF2-40B4-BE49-F238E27FC236}">
                  <a16:creationId xmlns:a16="http://schemas.microsoft.com/office/drawing/2014/main" id="{A1D3527C-A241-4119-BEFC-9D3D6799929A}"/>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9">
              <a:extLst>
                <a:ext uri="{FF2B5EF4-FFF2-40B4-BE49-F238E27FC236}">
                  <a16:creationId xmlns:a16="http://schemas.microsoft.com/office/drawing/2014/main" id="{41FA1A86-E9FA-412B-B787-81DA268C1BE4}"/>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0">
              <a:extLst>
                <a:ext uri="{FF2B5EF4-FFF2-40B4-BE49-F238E27FC236}">
                  <a16:creationId xmlns:a16="http://schemas.microsoft.com/office/drawing/2014/main" id="{DE142541-2B6F-42DC-8026-C585BAB6634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1">
              <a:extLst>
                <a:ext uri="{FF2B5EF4-FFF2-40B4-BE49-F238E27FC236}">
                  <a16:creationId xmlns:a16="http://schemas.microsoft.com/office/drawing/2014/main" id="{2B9C497A-7469-4876-A643-FDBA4A4B1EE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2">
              <a:extLst>
                <a:ext uri="{FF2B5EF4-FFF2-40B4-BE49-F238E27FC236}">
                  <a16:creationId xmlns:a16="http://schemas.microsoft.com/office/drawing/2014/main" id="{DB0CB195-F705-4D7A-99E3-DE906EB60A8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3">
              <a:extLst>
                <a:ext uri="{FF2B5EF4-FFF2-40B4-BE49-F238E27FC236}">
                  <a16:creationId xmlns:a16="http://schemas.microsoft.com/office/drawing/2014/main" id="{D57595D3-0050-4447-8FA2-F8424835D37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4">
              <a:extLst>
                <a:ext uri="{FF2B5EF4-FFF2-40B4-BE49-F238E27FC236}">
                  <a16:creationId xmlns:a16="http://schemas.microsoft.com/office/drawing/2014/main" id="{D6A14826-FB63-4FAA-983D-991D5DF6E24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5">
              <a:extLst>
                <a:ext uri="{FF2B5EF4-FFF2-40B4-BE49-F238E27FC236}">
                  <a16:creationId xmlns:a16="http://schemas.microsoft.com/office/drawing/2014/main" id="{66A337A4-D624-4CDE-BE7F-9C67685AD0E9}"/>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6">
              <a:extLst>
                <a:ext uri="{FF2B5EF4-FFF2-40B4-BE49-F238E27FC236}">
                  <a16:creationId xmlns:a16="http://schemas.microsoft.com/office/drawing/2014/main" id="{7D43AD26-DB94-4E22-AFC4-B23FB8A81EAC}"/>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
              <a:extLst>
                <a:ext uri="{FF2B5EF4-FFF2-40B4-BE49-F238E27FC236}">
                  <a16:creationId xmlns:a16="http://schemas.microsoft.com/office/drawing/2014/main" id="{6E41336B-73AC-45A6-B014-D58BE4DE0BC1}"/>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8">
              <a:extLst>
                <a:ext uri="{FF2B5EF4-FFF2-40B4-BE49-F238E27FC236}">
                  <a16:creationId xmlns:a16="http://schemas.microsoft.com/office/drawing/2014/main" id="{E0A0B577-7364-4EC0-A49F-9574BE77B08E}"/>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9">
              <a:extLst>
                <a:ext uri="{FF2B5EF4-FFF2-40B4-BE49-F238E27FC236}">
                  <a16:creationId xmlns:a16="http://schemas.microsoft.com/office/drawing/2014/main" id="{2A5E47E8-48F5-479A-B1D1-5578298042DA}"/>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0">
              <a:extLst>
                <a:ext uri="{FF2B5EF4-FFF2-40B4-BE49-F238E27FC236}">
                  <a16:creationId xmlns:a16="http://schemas.microsoft.com/office/drawing/2014/main" id="{B2488DE6-D3CA-4B6B-B82C-0AC393DE01DD}"/>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1">
              <a:extLst>
                <a:ext uri="{FF2B5EF4-FFF2-40B4-BE49-F238E27FC236}">
                  <a16:creationId xmlns:a16="http://schemas.microsoft.com/office/drawing/2014/main" id="{4F10E422-E03A-4A49-B232-CA2EAA227F9F}"/>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2">
              <a:extLst>
                <a:ext uri="{FF2B5EF4-FFF2-40B4-BE49-F238E27FC236}">
                  <a16:creationId xmlns:a16="http://schemas.microsoft.com/office/drawing/2014/main" id="{3130D05D-598D-4453-B645-DD478032431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23">
              <a:extLst>
                <a:ext uri="{FF2B5EF4-FFF2-40B4-BE49-F238E27FC236}">
                  <a16:creationId xmlns:a16="http://schemas.microsoft.com/office/drawing/2014/main" id="{C902CD46-90EA-448A-97A8-0A73482A369F}"/>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4">
              <a:extLst>
                <a:ext uri="{FF2B5EF4-FFF2-40B4-BE49-F238E27FC236}">
                  <a16:creationId xmlns:a16="http://schemas.microsoft.com/office/drawing/2014/main" id="{8A3E5E06-DFA6-4AB3-A010-8164F1EE733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5">
              <a:extLst>
                <a:ext uri="{FF2B5EF4-FFF2-40B4-BE49-F238E27FC236}">
                  <a16:creationId xmlns:a16="http://schemas.microsoft.com/office/drawing/2014/main" id="{3E06ACD5-8A89-488D-90B6-DBB655EE596B}"/>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6">
              <a:extLst>
                <a:ext uri="{FF2B5EF4-FFF2-40B4-BE49-F238E27FC236}">
                  <a16:creationId xmlns:a16="http://schemas.microsoft.com/office/drawing/2014/main" id="{9EC7E998-2413-4D17-AC3D-007ECCFD6E0F}"/>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7">
              <a:extLst>
                <a:ext uri="{FF2B5EF4-FFF2-40B4-BE49-F238E27FC236}">
                  <a16:creationId xmlns:a16="http://schemas.microsoft.com/office/drawing/2014/main" id="{87034C48-4C46-4CC6-8C3F-C722943114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8">
              <a:extLst>
                <a:ext uri="{FF2B5EF4-FFF2-40B4-BE49-F238E27FC236}">
                  <a16:creationId xmlns:a16="http://schemas.microsoft.com/office/drawing/2014/main" id="{62BB485F-14AA-444F-9BBD-664844BE46C3}"/>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9">
              <a:extLst>
                <a:ext uri="{FF2B5EF4-FFF2-40B4-BE49-F238E27FC236}">
                  <a16:creationId xmlns:a16="http://schemas.microsoft.com/office/drawing/2014/main" id="{3D0C34D8-A472-4443-A35F-080648012F93}"/>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a:extLst>
                <a:ext uri="{FF2B5EF4-FFF2-40B4-BE49-F238E27FC236}">
                  <a16:creationId xmlns:a16="http://schemas.microsoft.com/office/drawing/2014/main" id="{CAF8E6EF-E073-4B9D-AB0B-AD7056964146}"/>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1">
              <a:extLst>
                <a:ext uri="{FF2B5EF4-FFF2-40B4-BE49-F238E27FC236}">
                  <a16:creationId xmlns:a16="http://schemas.microsoft.com/office/drawing/2014/main" id="{2A5CF4D6-EB61-4632-B855-265C5250FDA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2">
              <a:extLst>
                <a:ext uri="{FF2B5EF4-FFF2-40B4-BE49-F238E27FC236}">
                  <a16:creationId xmlns:a16="http://schemas.microsoft.com/office/drawing/2014/main" id="{CEE2E0C9-3684-47A2-BB78-B22B7A10CA9B}"/>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3">
              <a:extLst>
                <a:ext uri="{FF2B5EF4-FFF2-40B4-BE49-F238E27FC236}">
                  <a16:creationId xmlns:a16="http://schemas.microsoft.com/office/drawing/2014/main" id="{C7936461-76AD-4178-8B9D-4642E11E4832}"/>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4">
              <a:extLst>
                <a:ext uri="{FF2B5EF4-FFF2-40B4-BE49-F238E27FC236}">
                  <a16:creationId xmlns:a16="http://schemas.microsoft.com/office/drawing/2014/main" id="{5287D644-5BCE-4854-A3D4-26869262807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5">
              <a:extLst>
                <a:ext uri="{FF2B5EF4-FFF2-40B4-BE49-F238E27FC236}">
                  <a16:creationId xmlns:a16="http://schemas.microsoft.com/office/drawing/2014/main" id="{5AD27EB2-9C8F-40D0-A9D7-A7C40CC14196}"/>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6">
              <a:extLst>
                <a:ext uri="{FF2B5EF4-FFF2-40B4-BE49-F238E27FC236}">
                  <a16:creationId xmlns:a16="http://schemas.microsoft.com/office/drawing/2014/main" id="{BAF1B803-A062-4808-971A-02900DC6B0F4}"/>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7">
              <a:extLst>
                <a:ext uri="{FF2B5EF4-FFF2-40B4-BE49-F238E27FC236}">
                  <a16:creationId xmlns:a16="http://schemas.microsoft.com/office/drawing/2014/main" id="{3F07648F-C395-4071-9EEB-3EE714AE498E}"/>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8">
              <a:extLst>
                <a:ext uri="{FF2B5EF4-FFF2-40B4-BE49-F238E27FC236}">
                  <a16:creationId xmlns:a16="http://schemas.microsoft.com/office/drawing/2014/main" id="{679A93A4-0DAD-431E-B379-BA76BDC20F71}"/>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9">
              <a:extLst>
                <a:ext uri="{FF2B5EF4-FFF2-40B4-BE49-F238E27FC236}">
                  <a16:creationId xmlns:a16="http://schemas.microsoft.com/office/drawing/2014/main" id="{B8270F11-010A-4DF4-A2D5-E8FA5361575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
              <a:extLst>
                <a:ext uri="{FF2B5EF4-FFF2-40B4-BE49-F238E27FC236}">
                  <a16:creationId xmlns:a16="http://schemas.microsoft.com/office/drawing/2014/main" id="{EB1AE29F-5C29-45C4-B15E-575AE876BF2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1">
              <a:extLst>
                <a:ext uri="{FF2B5EF4-FFF2-40B4-BE49-F238E27FC236}">
                  <a16:creationId xmlns:a16="http://schemas.microsoft.com/office/drawing/2014/main" id="{B964BC04-307D-44DE-BE24-67614204DCB3}"/>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3AD9DEE-FAD7-4DEE-99F0-4F8DF198B76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extLst>
      <p:ext uri="{BB962C8B-B14F-4D97-AF65-F5344CB8AC3E}">
        <p14:creationId xmlns:p14="http://schemas.microsoft.com/office/powerpoint/2010/main" val="1391989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0E6DF442-2C6B-45AF-8A5E-3C22004E6FDD}"/>
              </a:ext>
            </a:extLst>
          </p:cNvPr>
          <p:cNvSpPr txBox="1">
            <a:spLocks/>
          </p:cNvSpPr>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a:extLst>
              <a:ext uri="{FF2B5EF4-FFF2-40B4-BE49-F238E27FC236}">
                <a16:creationId xmlns:a16="http://schemas.microsoft.com/office/drawing/2014/main" id="{AD5FD2FE-98E0-4AC5-872C-3B2306350224}"/>
              </a:ext>
            </a:extLst>
          </p:cNvPr>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sp>
        <p:nvSpPr>
          <p:cNvPr id="10" name="文本占位符 9">
            <a:extLst>
              <a:ext uri="{FF2B5EF4-FFF2-40B4-BE49-F238E27FC236}">
                <a16:creationId xmlns:a16="http://schemas.microsoft.com/office/drawing/2014/main" id="{746AE2F3-10E1-4170-A2EB-CC91D8D36E6C}"/>
              </a:ext>
            </a:extLst>
          </p:cNvPr>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a:extLst>
              <a:ext uri="{FF2B5EF4-FFF2-40B4-BE49-F238E27FC236}">
                <a16:creationId xmlns:a16="http://schemas.microsoft.com/office/drawing/2014/main" id="{BF4F82D5-C68E-491F-9293-778C1F8DE085}"/>
              </a:ext>
            </a:extLst>
          </p:cNvPr>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p>
        </p:txBody>
      </p:sp>
      <p:sp>
        <p:nvSpPr>
          <p:cNvPr id="13" name="文本占位符 12">
            <a:extLst>
              <a:ext uri="{FF2B5EF4-FFF2-40B4-BE49-F238E27FC236}">
                <a16:creationId xmlns:a16="http://schemas.microsoft.com/office/drawing/2014/main" id="{D948172E-72B2-4D2B-B092-573CF97EE097}"/>
              </a:ext>
            </a:extLst>
          </p:cNvPr>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p>
        </p:txBody>
      </p:sp>
    </p:spTree>
    <p:extLst>
      <p:ext uri="{BB962C8B-B14F-4D97-AF65-F5344CB8AC3E}">
        <p14:creationId xmlns:p14="http://schemas.microsoft.com/office/powerpoint/2010/main" val="71704743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54CD9-7EF2-14EC-2D86-A123D95A67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4A299B-825A-5506-A409-52D22F6A326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1664D1-CDF7-5397-07A9-A9280D561D21}"/>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F110F523-4216-9F8E-9E5A-B6608D4949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AA515-AC46-F454-36AB-BC441FAA94E0}"/>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2872489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4BB3F0-B297-5DC6-87CF-F22FF38B0E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01183-7798-D7DA-2CA3-DFD5ED70B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52F806-A1DE-1C68-8C04-B7AA8EAC64C6}"/>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B436D8A5-6FEC-120E-F5CB-1B31D7561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A6F23-B2E6-7B68-471F-6389F65E78D0}"/>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126255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63EA9-881C-4B71-084D-E223AC975F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6FAC63-1A8B-9B86-19E8-4FC13EE4DA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EC9B953-CECF-9840-FCDB-FB180182080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E8DBC68-55AA-A62F-EE2C-47DA888D9B73}"/>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C8050C68-5E69-7679-2DF5-A9B4907A93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32E565-D649-C036-E12C-9568CAFC13EB}"/>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1021612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39E80-774C-1E97-2525-B98A0DFD81F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EA8DB3C-22BE-71AA-34C9-F9D5DF465D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5AB8F8-6BA6-289A-FD5A-11F2A2F241D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03542B-2A3D-5CD4-D5AE-7B6937D6C7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FBF459-449F-C7B5-8DD8-87B8C6B2622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E882AD7-AA53-6C6F-7B51-F41DE208C298}"/>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8" name="页脚占位符 7">
            <a:extLst>
              <a:ext uri="{FF2B5EF4-FFF2-40B4-BE49-F238E27FC236}">
                <a16:creationId xmlns:a16="http://schemas.microsoft.com/office/drawing/2014/main" id="{E753D832-B097-354B-C0AE-934E84797FD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726AA9-45A6-A0EA-C180-92BD9398593F}"/>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289397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28FED-069B-A542-2ED4-685F31C9F1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0ED6A74-7443-25A2-5C54-530E160BE0D7}"/>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4" name="页脚占位符 3">
            <a:extLst>
              <a:ext uri="{FF2B5EF4-FFF2-40B4-BE49-F238E27FC236}">
                <a16:creationId xmlns:a16="http://schemas.microsoft.com/office/drawing/2014/main" id="{21195F6F-3D4A-EF9F-249D-D57C832D9B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7E4D560-3FCA-5352-5A1A-6C9275004FBF}"/>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100226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B3A4D3-642E-A491-4AE9-F7E1224F16E6}"/>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3" name="页脚占位符 2">
            <a:extLst>
              <a:ext uri="{FF2B5EF4-FFF2-40B4-BE49-F238E27FC236}">
                <a16:creationId xmlns:a16="http://schemas.microsoft.com/office/drawing/2014/main" id="{0AF95D3E-29CC-1DF0-30AA-72B51496A9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2DC114F-C672-2141-CA60-1A580FA0563C}"/>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44698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7CA3C-35C0-2D0F-6A01-7C98B9D26E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60784F-5910-2E2D-4870-FE92983FD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359669-AEE0-3072-EA4B-BEBD4F708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4C4138-8CDC-5F70-D2B4-BE8A9F9739D0}"/>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924313FF-C204-906F-AF14-6EF44F5535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17913E-00EB-A54F-33D8-37574962293B}"/>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2411988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71E1B-0422-D32B-B8AD-AFB6C3DD02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40FFD4-439B-6A80-5DD8-BF4244AF0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8B61E8-5BDF-FF09-D669-937B7B06F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9807B0-54E2-F956-C711-F0890B2C2B12}"/>
              </a:ext>
            </a:extLst>
          </p:cNvPr>
          <p:cNvSpPr>
            <a:spLocks noGrp="1"/>
          </p:cNvSpPr>
          <p:nvPr>
            <p:ph type="dt" sz="half" idx="10"/>
          </p:nvPr>
        </p:nvSpPr>
        <p:spPr/>
        <p:txBody>
          <a:bodyPr/>
          <a:lstStyle/>
          <a:p>
            <a:fld id="{901948AB-9690-4293-B206-C43F59A7593E}"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75E38A09-9A41-9D0D-6E4F-949F43DCB0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C2F579-B19D-C618-D5D2-CA7E2DC86767}"/>
              </a:ext>
            </a:extLst>
          </p:cNvPr>
          <p:cNvSpPr>
            <a:spLocks noGrp="1"/>
          </p:cNvSpPr>
          <p:nvPr>
            <p:ph type="sldNum" sz="quarter" idx="12"/>
          </p:nvPr>
        </p:nvSpPr>
        <p:spPr/>
        <p:txBody>
          <a:body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85961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9686B5-8757-5F71-EB4D-F5ABD7A16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B706AE-4672-DEDF-DF34-06D509617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3B1CF0-24D9-1039-9E81-27706E184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948AB-9690-4293-B206-C43F59A7593E}"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1C28F3D2-5027-20D1-1A85-D9C83C49A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0C14D0-661F-75EF-2A6D-9CB90D69F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83F09-0755-429A-8C25-72DF5AE597A8}" type="slidenum">
              <a:rPr lang="zh-CN" altLang="en-US" smtClean="0"/>
              <a:t>‹#›</a:t>
            </a:fld>
            <a:endParaRPr lang="zh-CN" altLang="en-US"/>
          </a:p>
        </p:txBody>
      </p:sp>
    </p:spTree>
    <p:extLst>
      <p:ext uri="{BB962C8B-B14F-4D97-AF65-F5344CB8AC3E}">
        <p14:creationId xmlns:p14="http://schemas.microsoft.com/office/powerpoint/2010/main" val="2503055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46.png"/><Relationship Id="rId4" Type="http://schemas.openxmlformats.org/officeDocument/2006/relationships/image" Target="../media/image58.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C32E6A18-380F-4A05-8D91-FC58B280B67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2192000" cy="6857999"/>
          </a:xfrm>
        </p:spPr>
      </p:pic>
      <p:sp>
        <p:nvSpPr>
          <p:cNvPr id="24" name="任意多边形: 形状 23">
            <a:extLst>
              <a:ext uri="{FF2B5EF4-FFF2-40B4-BE49-F238E27FC236}">
                <a16:creationId xmlns:a16="http://schemas.microsoft.com/office/drawing/2014/main" id="{7593E57F-DBCC-4D90-8B0F-E18CF040DDC4}"/>
              </a:ext>
            </a:extLst>
          </p:cNvPr>
          <p:cNvSpPr/>
          <p:nvPr/>
        </p:nvSpPr>
        <p:spPr>
          <a:xfrm>
            <a:off x="61265" y="2772829"/>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26" name="Group 74">
            <a:extLst>
              <a:ext uri="{FF2B5EF4-FFF2-40B4-BE49-F238E27FC236}">
                <a16:creationId xmlns:a16="http://schemas.microsoft.com/office/drawing/2014/main" id="{6185ACA8-CC1F-4169-9C76-47343C2BCE1A}"/>
              </a:ext>
            </a:extLst>
          </p:cNvPr>
          <p:cNvGrpSpPr>
            <a:grpSpLocks noChangeAspect="1"/>
          </p:cNvGrpSpPr>
          <p:nvPr/>
        </p:nvGrpSpPr>
        <p:grpSpPr bwMode="auto">
          <a:xfrm>
            <a:off x="5159308" y="4066426"/>
            <a:ext cx="1873384" cy="521122"/>
            <a:chOff x="954" y="660"/>
            <a:chExt cx="1269" cy="353"/>
          </a:xfrm>
          <a:solidFill>
            <a:schemeClr val="bg1"/>
          </a:solidFill>
        </p:grpSpPr>
        <p:sp>
          <p:nvSpPr>
            <p:cNvPr id="27" name="Freeform 75">
              <a:extLst>
                <a:ext uri="{FF2B5EF4-FFF2-40B4-BE49-F238E27FC236}">
                  <a16:creationId xmlns:a16="http://schemas.microsoft.com/office/drawing/2014/main" id="{5B32A1A9-FE14-4AAB-8395-1BC9CEE5865A}"/>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76">
              <a:extLst>
                <a:ext uri="{FF2B5EF4-FFF2-40B4-BE49-F238E27FC236}">
                  <a16:creationId xmlns:a16="http://schemas.microsoft.com/office/drawing/2014/main" id="{37F60CF4-2714-44CF-BB10-7DED3EC240EB}"/>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77">
              <a:extLst>
                <a:ext uri="{FF2B5EF4-FFF2-40B4-BE49-F238E27FC236}">
                  <a16:creationId xmlns:a16="http://schemas.microsoft.com/office/drawing/2014/main" id="{7F2144F8-B165-426B-9334-6FB21B8B5730}"/>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78">
              <a:extLst>
                <a:ext uri="{FF2B5EF4-FFF2-40B4-BE49-F238E27FC236}">
                  <a16:creationId xmlns:a16="http://schemas.microsoft.com/office/drawing/2014/main" id="{7302DBCC-36D1-423B-A2B6-DD8EBBD33A4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79">
              <a:extLst>
                <a:ext uri="{FF2B5EF4-FFF2-40B4-BE49-F238E27FC236}">
                  <a16:creationId xmlns:a16="http://schemas.microsoft.com/office/drawing/2014/main" id="{611983B0-65EA-48AD-AAA5-AE1864ACDBC9}"/>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80">
              <a:extLst>
                <a:ext uri="{FF2B5EF4-FFF2-40B4-BE49-F238E27FC236}">
                  <a16:creationId xmlns:a16="http://schemas.microsoft.com/office/drawing/2014/main" id="{22519C25-A21A-42A7-B99D-1E6275AE4ABE}"/>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81">
              <a:extLst>
                <a:ext uri="{FF2B5EF4-FFF2-40B4-BE49-F238E27FC236}">
                  <a16:creationId xmlns:a16="http://schemas.microsoft.com/office/drawing/2014/main" id="{B39C62D9-A54A-4834-AC74-ED7E23EF2CC4}"/>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82">
              <a:extLst>
                <a:ext uri="{FF2B5EF4-FFF2-40B4-BE49-F238E27FC236}">
                  <a16:creationId xmlns:a16="http://schemas.microsoft.com/office/drawing/2014/main" id="{8CC8B0C2-86FC-4C0C-9D36-98E00ED9262C}"/>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83">
              <a:extLst>
                <a:ext uri="{FF2B5EF4-FFF2-40B4-BE49-F238E27FC236}">
                  <a16:creationId xmlns:a16="http://schemas.microsoft.com/office/drawing/2014/main" id="{642AF54D-5851-4331-AA5E-E78563513DD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84">
              <a:extLst>
                <a:ext uri="{FF2B5EF4-FFF2-40B4-BE49-F238E27FC236}">
                  <a16:creationId xmlns:a16="http://schemas.microsoft.com/office/drawing/2014/main" id="{01A6AD70-9E11-4BF7-BA66-A16A3923D965}"/>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85">
              <a:extLst>
                <a:ext uri="{FF2B5EF4-FFF2-40B4-BE49-F238E27FC236}">
                  <a16:creationId xmlns:a16="http://schemas.microsoft.com/office/drawing/2014/main" id="{A97301B1-39E3-4A38-8A31-4946DB10FD9A}"/>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86">
              <a:extLst>
                <a:ext uri="{FF2B5EF4-FFF2-40B4-BE49-F238E27FC236}">
                  <a16:creationId xmlns:a16="http://schemas.microsoft.com/office/drawing/2014/main" id="{967644C6-E367-4C3A-967A-92BC31D2843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87">
              <a:extLst>
                <a:ext uri="{FF2B5EF4-FFF2-40B4-BE49-F238E27FC236}">
                  <a16:creationId xmlns:a16="http://schemas.microsoft.com/office/drawing/2014/main" id="{54058279-3C62-4135-A336-B3496BF0E82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88">
              <a:extLst>
                <a:ext uri="{FF2B5EF4-FFF2-40B4-BE49-F238E27FC236}">
                  <a16:creationId xmlns:a16="http://schemas.microsoft.com/office/drawing/2014/main" id="{1645D9E7-CD38-4B53-BAE2-9AEAEBD2F826}"/>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89">
              <a:extLst>
                <a:ext uri="{FF2B5EF4-FFF2-40B4-BE49-F238E27FC236}">
                  <a16:creationId xmlns:a16="http://schemas.microsoft.com/office/drawing/2014/main" id="{4DA8A30F-CFC1-48B1-B719-E0D63CD37354}"/>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90">
              <a:extLst>
                <a:ext uri="{FF2B5EF4-FFF2-40B4-BE49-F238E27FC236}">
                  <a16:creationId xmlns:a16="http://schemas.microsoft.com/office/drawing/2014/main" id="{7364087F-D733-4758-8534-A20362ED0488}"/>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91">
              <a:extLst>
                <a:ext uri="{FF2B5EF4-FFF2-40B4-BE49-F238E27FC236}">
                  <a16:creationId xmlns:a16="http://schemas.microsoft.com/office/drawing/2014/main" id="{8EB7A637-6310-4A32-81F0-F74ED17C48D1}"/>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92">
              <a:extLst>
                <a:ext uri="{FF2B5EF4-FFF2-40B4-BE49-F238E27FC236}">
                  <a16:creationId xmlns:a16="http://schemas.microsoft.com/office/drawing/2014/main" id="{9DE0FDA3-3139-4668-B614-E13ACA7F6591}"/>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93">
              <a:extLst>
                <a:ext uri="{FF2B5EF4-FFF2-40B4-BE49-F238E27FC236}">
                  <a16:creationId xmlns:a16="http://schemas.microsoft.com/office/drawing/2014/main" id="{ED28496C-A63C-469B-AC0C-53D3011B5CC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94">
              <a:extLst>
                <a:ext uri="{FF2B5EF4-FFF2-40B4-BE49-F238E27FC236}">
                  <a16:creationId xmlns:a16="http://schemas.microsoft.com/office/drawing/2014/main" id="{F3D63269-7AA9-4319-BCA4-CA4CF9FAFF57}"/>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95">
              <a:extLst>
                <a:ext uri="{FF2B5EF4-FFF2-40B4-BE49-F238E27FC236}">
                  <a16:creationId xmlns:a16="http://schemas.microsoft.com/office/drawing/2014/main" id="{E1FF003B-9714-41AF-980C-02BCD847E0D6}"/>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96">
              <a:extLst>
                <a:ext uri="{FF2B5EF4-FFF2-40B4-BE49-F238E27FC236}">
                  <a16:creationId xmlns:a16="http://schemas.microsoft.com/office/drawing/2014/main" id="{7DEFB929-EA64-4C49-8848-86B7CE71FC4B}"/>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97">
              <a:extLst>
                <a:ext uri="{FF2B5EF4-FFF2-40B4-BE49-F238E27FC236}">
                  <a16:creationId xmlns:a16="http://schemas.microsoft.com/office/drawing/2014/main" id="{A8E05142-9F67-4D21-9784-CFA885ED621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98">
              <a:extLst>
                <a:ext uri="{FF2B5EF4-FFF2-40B4-BE49-F238E27FC236}">
                  <a16:creationId xmlns:a16="http://schemas.microsoft.com/office/drawing/2014/main" id="{511CC19C-9C26-4A12-BE86-E8B5E9E3A27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99">
              <a:extLst>
                <a:ext uri="{FF2B5EF4-FFF2-40B4-BE49-F238E27FC236}">
                  <a16:creationId xmlns:a16="http://schemas.microsoft.com/office/drawing/2014/main" id="{1704249E-E332-4CBE-853D-14082AD87815}"/>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00">
              <a:extLst>
                <a:ext uri="{FF2B5EF4-FFF2-40B4-BE49-F238E27FC236}">
                  <a16:creationId xmlns:a16="http://schemas.microsoft.com/office/drawing/2014/main" id="{D4B2FA78-6D48-47A9-BAE2-6CC9D9C927D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01">
              <a:extLst>
                <a:ext uri="{FF2B5EF4-FFF2-40B4-BE49-F238E27FC236}">
                  <a16:creationId xmlns:a16="http://schemas.microsoft.com/office/drawing/2014/main" id="{01707640-F386-45A1-B501-36B3A87E4CB0}"/>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02">
              <a:extLst>
                <a:ext uri="{FF2B5EF4-FFF2-40B4-BE49-F238E27FC236}">
                  <a16:creationId xmlns:a16="http://schemas.microsoft.com/office/drawing/2014/main" id="{55DCDB11-141F-4B34-B9B1-0284FB245D2D}"/>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03">
              <a:extLst>
                <a:ext uri="{FF2B5EF4-FFF2-40B4-BE49-F238E27FC236}">
                  <a16:creationId xmlns:a16="http://schemas.microsoft.com/office/drawing/2014/main" id="{1765F85A-1458-4B00-B799-F72624001D29}"/>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04">
              <a:extLst>
                <a:ext uri="{FF2B5EF4-FFF2-40B4-BE49-F238E27FC236}">
                  <a16:creationId xmlns:a16="http://schemas.microsoft.com/office/drawing/2014/main" id="{11802E6C-F745-4496-9C3B-6CC3BF1AB3BE}"/>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05">
              <a:extLst>
                <a:ext uri="{FF2B5EF4-FFF2-40B4-BE49-F238E27FC236}">
                  <a16:creationId xmlns:a16="http://schemas.microsoft.com/office/drawing/2014/main" id="{935B5B12-F9B7-40C4-AB22-948B9FE2E545}"/>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06">
              <a:extLst>
                <a:ext uri="{FF2B5EF4-FFF2-40B4-BE49-F238E27FC236}">
                  <a16:creationId xmlns:a16="http://schemas.microsoft.com/office/drawing/2014/main" id="{42960C9D-CD2D-4A4F-BF26-7B0CCC9AF4B4}"/>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07">
              <a:extLst>
                <a:ext uri="{FF2B5EF4-FFF2-40B4-BE49-F238E27FC236}">
                  <a16:creationId xmlns:a16="http://schemas.microsoft.com/office/drawing/2014/main" id="{975DEE03-4549-4CE2-A026-6DBD94D1EE97}"/>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08">
              <a:extLst>
                <a:ext uri="{FF2B5EF4-FFF2-40B4-BE49-F238E27FC236}">
                  <a16:creationId xmlns:a16="http://schemas.microsoft.com/office/drawing/2014/main" id="{F8248AA9-E46D-48DB-9EB4-DD756721E331}"/>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09">
              <a:extLst>
                <a:ext uri="{FF2B5EF4-FFF2-40B4-BE49-F238E27FC236}">
                  <a16:creationId xmlns:a16="http://schemas.microsoft.com/office/drawing/2014/main" id="{4D89CEBA-E5F4-4BB5-AC28-29CE961A059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10">
              <a:extLst>
                <a:ext uri="{FF2B5EF4-FFF2-40B4-BE49-F238E27FC236}">
                  <a16:creationId xmlns:a16="http://schemas.microsoft.com/office/drawing/2014/main" id="{48474659-A487-4640-8D49-0974B15995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11">
              <a:extLst>
                <a:ext uri="{FF2B5EF4-FFF2-40B4-BE49-F238E27FC236}">
                  <a16:creationId xmlns:a16="http://schemas.microsoft.com/office/drawing/2014/main" id="{5AD07180-92D4-46C9-B384-47CF0399520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12">
              <a:extLst>
                <a:ext uri="{FF2B5EF4-FFF2-40B4-BE49-F238E27FC236}">
                  <a16:creationId xmlns:a16="http://schemas.microsoft.com/office/drawing/2014/main" id="{79587411-8B5C-4764-BF57-F7B507F5A092}"/>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13">
              <a:extLst>
                <a:ext uri="{FF2B5EF4-FFF2-40B4-BE49-F238E27FC236}">
                  <a16:creationId xmlns:a16="http://schemas.microsoft.com/office/drawing/2014/main" id="{E95FB38D-7BBB-4BC5-BBA1-D5B384CA2772}"/>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14">
              <a:extLst>
                <a:ext uri="{FF2B5EF4-FFF2-40B4-BE49-F238E27FC236}">
                  <a16:creationId xmlns:a16="http://schemas.microsoft.com/office/drawing/2014/main" id="{618B945C-4000-41AC-BABD-09E22598E450}"/>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15">
              <a:extLst>
                <a:ext uri="{FF2B5EF4-FFF2-40B4-BE49-F238E27FC236}">
                  <a16:creationId xmlns:a16="http://schemas.microsoft.com/office/drawing/2014/main" id="{49BE3196-6ABB-4903-A1F9-F239BFD27D90}"/>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16">
              <a:extLst>
                <a:ext uri="{FF2B5EF4-FFF2-40B4-BE49-F238E27FC236}">
                  <a16:creationId xmlns:a16="http://schemas.microsoft.com/office/drawing/2014/main" id="{2F4238FA-4634-492D-92A1-14A375EF4CC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17">
              <a:extLst>
                <a:ext uri="{FF2B5EF4-FFF2-40B4-BE49-F238E27FC236}">
                  <a16:creationId xmlns:a16="http://schemas.microsoft.com/office/drawing/2014/main" id="{086E4C46-AE75-45AE-8DD3-0C4D8966A3F6}"/>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18">
              <a:extLst>
                <a:ext uri="{FF2B5EF4-FFF2-40B4-BE49-F238E27FC236}">
                  <a16:creationId xmlns:a16="http://schemas.microsoft.com/office/drawing/2014/main" id="{92E57252-43CC-42DA-8CB6-9E2BD4C071A3}"/>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19">
              <a:extLst>
                <a:ext uri="{FF2B5EF4-FFF2-40B4-BE49-F238E27FC236}">
                  <a16:creationId xmlns:a16="http://schemas.microsoft.com/office/drawing/2014/main" id="{A3B8F4A7-EA37-4247-928F-B5016734BA6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20">
              <a:extLst>
                <a:ext uri="{FF2B5EF4-FFF2-40B4-BE49-F238E27FC236}">
                  <a16:creationId xmlns:a16="http://schemas.microsoft.com/office/drawing/2014/main" id="{6DD9DD37-7952-4252-9BC7-380FBBC700FF}"/>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21">
              <a:extLst>
                <a:ext uri="{FF2B5EF4-FFF2-40B4-BE49-F238E27FC236}">
                  <a16:creationId xmlns:a16="http://schemas.microsoft.com/office/drawing/2014/main" id="{6E23BDBF-2FA0-4EFB-AEAD-72C7CFD0FD90}"/>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4" name="Freeform 122">
              <a:extLst>
                <a:ext uri="{FF2B5EF4-FFF2-40B4-BE49-F238E27FC236}">
                  <a16:creationId xmlns:a16="http://schemas.microsoft.com/office/drawing/2014/main" id="{19BE6E6A-B570-4343-B7B4-491E281B417B}"/>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5" name="Freeform 123">
              <a:extLst>
                <a:ext uri="{FF2B5EF4-FFF2-40B4-BE49-F238E27FC236}">
                  <a16:creationId xmlns:a16="http://schemas.microsoft.com/office/drawing/2014/main" id="{4CA01EBE-BA8D-443F-86EA-262A8DFFF535}"/>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6" name="Freeform 124">
              <a:extLst>
                <a:ext uri="{FF2B5EF4-FFF2-40B4-BE49-F238E27FC236}">
                  <a16:creationId xmlns:a16="http://schemas.microsoft.com/office/drawing/2014/main" id="{49366998-C16F-462C-A836-116F39E4D8B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7" name="Freeform 125">
              <a:extLst>
                <a:ext uri="{FF2B5EF4-FFF2-40B4-BE49-F238E27FC236}">
                  <a16:creationId xmlns:a16="http://schemas.microsoft.com/office/drawing/2014/main" id="{54028052-91B0-4A9E-B856-8A7A3ED9C01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126">
              <a:extLst>
                <a:ext uri="{FF2B5EF4-FFF2-40B4-BE49-F238E27FC236}">
                  <a16:creationId xmlns:a16="http://schemas.microsoft.com/office/drawing/2014/main" id="{C8C5D2BA-FA02-4A14-9442-978D295F213C}"/>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127">
              <a:extLst>
                <a:ext uri="{FF2B5EF4-FFF2-40B4-BE49-F238E27FC236}">
                  <a16:creationId xmlns:a16="http://schemas.microsoft.com/office/drawing/2014/main" id="{4E69FD0E-294D-40D8-8CE5-E3BE5125DFF7}"/>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128">
              <a:extLst>
                <a:ext uri="{FF2B5EF4-FFF2-40B4-BE49-F238E27FC236}">
                  <a16:creationId xmlns:a16="http://schemas.microsoft.com/office/drawing/2014/main" id="{8525AF0F-FC37-45B7-A87B-931CE81A0EF8}"/>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129">
              <a:extLst>
                <a:ext uri="{FF2B5EF4-FFF2-40B4-BE49-F238E27FC236}">
                  <a16:creationId xmlns:a16="http://schemas.microsoft.com/office/drawing/2014/main" id="{74E07B1F-8960-4675-8BED-97C23533E13C}"/>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130">
              <a:extLst>
                <a:ext uri="{FF2B5EF4-FFF2-40B4-BE49-F238E27FC236}">
                  <a16:creationId xmlns:a16="http://schemas.microsoft.com/office/drawing/2014/main" id="{BB585252-22D5-4AE1-A936-6CA357641AD3}"/>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131">
              <a:extLst>
                <a:ext uri="{FF2B5EF4-FFF2-40B4-BE49-F238E27FC236}">
                  <a16:creationId xmlns:a16="http://schemas.microsoft.com/office/drawing/2014/main" id="{BCC2A873-C339-4BCB-B60D-50FE04DFE213}"/>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132">
              <a:extLst>
                <a:ext uri="{FF2B5EF4-FFF2-40B4-BE49-F238E27FC236}">
                  <a16:creationId xmlns:a16="http://schemas.microsoft.com/office/drawing/2014/main" id="{CE7B5302-E501-4A55-A66E-0E7CA726103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5" name="Freeform 133">
              <a:extLst>
                <a:ext uri="{FF2B5EF4-FFF2-40B4-BE49-F238E27FC236}">
                  <a16:creationId xmlns:a16="http://schemas.microsoft.com/office/drawing/2014/main" id="{A5083A92-46FD-42AF-BE67-CB535E743987}"/>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134">
              <a:extLst>
                <a:ext uri="{FF2B5EF4-FFF2-40B4-BE49-F238E27FC236}">
                  <a16:creationId xmlns:a16="http://schemas.microsoft.com/office/drawing/2014/main" id="{412020E6-F50E-40D5-8A3A-874617C83AF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135">
              <a:extLst>
                <a:ext uri="{FF2B5EF4-FFF2-40B4-BE49-F238E27FC236}">
                  <a16:creationId xmlns:a16="http://schemas.microsoft.com/office/drawing/2014/main" id="{6AE926EC-AAFF-4CBF-B8F5-526FA9CA4038}"/>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136">
              <a:extLst>
                <a:ext uri="{FF2B5EF4-FFF2-40B4-BE49-F238E27FC236}">
                  <a16:creationId xmlns:a16="http://schemas.microsoft.com/office/drawing/2014/main" id="{40B8421E-81A8-41AC-9211-8C081773ACAE}"/>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137">
              <a:extLst>
                <a:ext uri="{FF2B5EF4-FFF2-40B4-BE49-F238E27FC236}">
                  <a16:creationId xmlns:a16="http://schemas.microsoft.com/office/drawing/2014/main" id="{3069BDAA-FA16-4962-872B-39723A638FE1}"/>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138">
              <a:extLst>
                <a:ext uri="{FF2B5EF4-FFF2-40B4-BE49-F238E27FC236}">
                  <a16:creationId xmlns:a16="http://schemas.microsoft.com/office/drawing/2014/main" id="{A6734A44-AF0C-42A0-B9B6-90EED80FDAC7}"/>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139">
              <a:extLst>
                <a:ext uri="{FF2B5EF4-FFF2-40B4-BE49-F238E27FC236}">
                  <a16:creationId xmlns:a16="http://schemas.microsoft.com/office/drawing/2014/main" id="{7626D62D-C96B-4AE5-B856-5B7D550A4390}"/>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140">
              <a:extLst>
                <a:ext uri="{FF2B5EF4-FFF2-40B4-BE49-F238E27FC236}">
                  <a16:creationId xmlns:a16="http://schemas.microsoft.com/office/drawing/2014/main" id="{1350425B-7E83-4398-A86D-9B9F8D4B8A6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141">
              <a:extLst>
                <a:ext uri="{FF2B5EF4-FFF2-40B4-BE49-F238E27FC236}">
                  <a16:creationId xmlns:a16="http://schemas.microsoft.com/office/drawing/2014/main" id="{DACD9267-9C7A-4CE4-92C4-B62605F55465}"/>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3" name="文本占位符 2">
            <a:extLst>
              <a:ext uri="{FF2B5EF4-FFF2-40B4-BE49-F238E27FC236}">
                <a16:creationId xmlns:a16="http://schemas.microsoft.com/office/drawing/2014/main" id="{9B0A6CE8-1686-4C96-A4E3-7F7BFA6039FE}"/>
              </a:ext>
            </a:extLst>
          </p:cNvPr>
          <p:cNvSpPr>
            <a:spLocks noGrp="1"/>
          </p:cNvSpPr>
          <p:nvPr>
            <p:ph type="body" sz="quarter" idx="11"/>
          </p:nvPr>
        </p:nvSpPr>
        <p:spPr>
          <a:xfrm>
            <a:off x="1758491" y="4727771"/>
            <a:ext cx="8735544" cy="1108602"/>
          </a:xfrm>
        </p:spPr>
        <p:txBody>
          <a:bodyPr>
            <a:normAutofit fontScale="70000" lnSpcReduction="20000"/>
          </a:bodyPr>
          <a:lstStyle/>
          <a:p>
            <a:r>
              <a:rPr lang="en-US" altLang="zh-CN" dirty="0"/>
              <a:t>Reproduction of paper &lt;Rough sketch simplification –</a:t>
            </a:r>
            <a:r>
              <a:rPr lang="en-US" altLang="zh-CN" dirty="0" err="1"/>
              <a:t>SimoSerra</a:t>
            </a:r>
            <a:r>
              <a:rPr lang="en-US" altLang="zh-CN" dirty="0"/>
              <a:t> et al.&gt;</a:t>
            </a:r>
            <a:endParaRPr lang="zh-CN" altLang="en-US" dirty="0"/>
          </a:p>
        </p:txBody>
      </p:sp>
      <p:sp>
        <p:nvSpPr>
          <p:cNvPr id="94" name="矩形: 圆角 93">
            <a:extLst>
              <a:ext uri="{FF2B5EF4-FFF2-40B4-BE49-F238E27FC236}">
                <a16:creationId xmlns:a16="http://schemas.microsoft.com/office/drawing/2014/main" id="{C9244DE9-D752-408E-9A71-9237EAC1CBFA}"/>
              </a:ext>
            </a:extLst>
          </p:cNvPr>
          <p:cNvSpPr/>
          <p:nvPr/>
        </p:nvSpPr>
        <p:spPr>
          <a:xfrm>
            <a:off x="3042662" y="6048537"/>
            <a:ext cx="5607698"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95" name="文本占位符 11">
            <a:extLst>
              <a:ext uri="{FF2B5EF4-FFF2-40B4-BE49-F238E27FC236}">
                <a16:creationId xmlns:a16="http://schemas.microsoft.com/office/drawing/2014/main" id="{5014F140-3C77-4486-9BBF-A199C29F4443}"/>
              </a:ext>
            </a:extLst>
          </p:cNvPr>
          <p:cNvSpPr txBox="1">
            <a:spLocks/>
          </p:cNvSpPr>
          <p:nvPr/>
        </p:nvSpPr>
        <p:spPr>
          <a:xfrm>
            <a:off x="2851384" y="6084426"/>
            <a:ext cx="5990254" cy="3516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chemeClr val="bg1"/>
                </a:solidFill>
              </a:rPr>
              <a:t>小组成员：王海纳（答辩人）、卜一轩</a:t>
            </a:r>
          </a:p>
        </p:txBody>
      </p:sp>
    </p:spTree>
    <p:extLst>
      <p:ext uri="{BB962C8B-B14F-4D97-AF65-F5344CB8AC3E}">
        <p14:creationId xmlns:p14="http://schemas.microsoft.com/office/powerpoint/2010/main" val="1239052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Reviews(3/8)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10</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08000" y="3736427"/>
            <a:ext cx="11255022" cy="2862322"/>
          </a:xfrm>
          <a:prstGeom prst="rect">
            <a:avLst/>
          </a:prstGeom>
          <a:noFill/>
        </p:spPr>
        <p:txBody>
          <a:bodyPr wrap="square" lIns="91440" tIns="45720" rIns="91440" bIns="45720">
            <a:spAutoFit/>
          </a:bodyPr>
          <a:lstStyle/>
          <a:p>
            <a:pPr algn="just">
              <a:lnSpc>
                <a:spcPct val="130000"/>
              </a:lnSpc>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Overview of the convolutional network structure. (U-net like)</a:t>
            </a:r>
          </a:p>
          <a:p>
            <a:pPr algn="just">
              <a:lnSpc>
                <a:spcPct val="130000"/>
              </a:lnSpc>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The novel points(at 2016) the author argues:</a:t>
            </a:r>
          </a:p>
          <a:p>
            <a:pPr algn="just">
              <a:lnSpc>
                <a:spcPct val="130000"/>
              </a:lnSpc>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marL="342900" indent="-342900" algn="just">
              <a:lnSpc>
                <a:spcPct val="130000"/>
              </a:lnSpc>
              <a:buFont typeface="Arial" panose="020B0604020202020204" pitchFamily="34" charset="0"/>
              <a:buChar char="•"/>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Accumulated 8</a:t>
            </a:r>
            <a:r>
              <a:rPr lang="zh-CN" altLang="en-US" sz="2400" b="1" dirty="0">
                <a:ln w="10160">
                  <a:noFill/>
                  <a:prstDash val="solid"/>
                </a:ln>
                <a:solidFill>
                  <a:schemeClr val="tx2"/>
                </a:solidFill>
                <a:effectLst>
                  <a:outerShdw blurRad="38100" dist="22860" dir="5400000" algn="tl" rotWithShape="0">
                    <a:srgbClr val="000000">
                      <a:alpha val="30000"/>
                    </a:srgbClr>
                  </a:outerShdw>
                </a:effectLst>
              </a:rPr>
              <a:t>*</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8 pixel pooling in form of down-convolutions, which enables </a:t>
            </a:r>
            <a:r>
              <a:rPr lang="en-US" altLang="zh-CN" sz="2400" b="1" dirty="0">
                <a:ln w="10160">
                  <a:noFill/>
                  <a:prstDash val="solid"/>
                </a:ln>
                <a:solidFill>
                  <a:srgbClr val="FF0000"/>
                </a:solidFill>
                <a:effectLst>
                  <a:outerShdw blurRad="38100" dist="22860" dir="5400000" algn="tl" rotWithShape="0">
                    <a:srgbClr val="000000">
                      <a:alpha val="30000"/>
                    </a:srgbClr>
                  </a:outerShdw>
                </a:effectLst>
              </a:rPr>
              <a:t>larger range of output image resolution</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a:t>
            </a:r>
          </a:p>
          <a:p>
            <a:pPr algn="just"/>
            <a:r>
              <a:rPr lang="en-US" altLang="zh-CN" sz="2400" b="1" dirty="0">
                <a:ln w="10160">
                  <a:noFill/>
                  <a:prstDash val="solid"/>
                </a:ln>
                <a:solidFill>
                  <a:schemeClr val="tx2"/>
                </a:solidFill>
                <a:effectLst>
                  <a:outerShdw blurRad="38100" dist="22860" dir="5400000" algn="tl" rotWithShape="0">
                    <a:srgbClr val="000000">
                      <a:alpha val="30000"/>
                    </a:srgbClr>
                  </a:outerShdw>
                </a:effectLst>
              </a:rPr>
              <a:t> </a:t>
            </a:r>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C9DBED6-33DC-B1FE-1A5D-D63AD6F2E5DC}"/>
              </a:ext>
            </a:extLst>
          </p:cNvPr>
          <p:cNvPicPr>
            <a:picLocks noChangeAspect="1"/>
          </p:cNvPicPr>
          <p:nvPr/>
        </p:nvPicPr>
        <p:blipFill>
          <a:blip r:embed="rId3"/>
          <a:stretch>
            <a:fillRect/>
          </a:stretch>
        </p:blipFill>
        <p:spPr>
          <a:xfrm>
            <a:off x="598312" y="1204173"/>
            <a:ext cx="7883215" cy="2356821"/>
          </a:xfrm>
          <a:prstGeom prst="rect">
            <a:avLst/>
          </a:prstGeom>
        </p:spPr>
      </p:pic>
      <p:pic>
        <p:nvPicPr>
          <p:cNvPr id="10" name="图片 9">
            <a:extLst>
              <a:ext uri="{FF2B5EF4-FFF2-40B4-BE49-F238E27FC236}">
                <a16:creationId xmlns:a16="http://schemas.microsoft.com/office/drawing/2014/main" id="{3BF6D4C7-2558-B009-3B3F-53B4CA1D46CB}"/>
              </a:ext>
            </a:extLst>
          </p:cNvPr>
          <p:cNvPicPr>
            <a:picLocks noChangeAspect="1"/>
          </p:cNvPicPr>
          <p:nvPr/>
        </p:nvPicPr>
        <p:blipFill>
          <a:blip r:embed="rId4"/>
          <a:stretch>
            <a:fillRect/>
          </a:stretch>
        </p:blipFill>
        <p:spPr>
          <a:xfrm>
            <a:off x="8586243" y="1483567"/>
            <a:ext cx="3471568" cy="2252860"/>
          </a:xfrm>
          <a:prstGeom prst="rect">
            <a:avLst/>
          </a:prstGeom>
        </p:spPr>
      </p:pic>
    </p:spTree>
    <p:extLst>
      <p:ext uri="{BB962C8B-B14F-4D97-AF65-F5344CB8AC3E}">
        <p14:creationId xmlns:p14="http://schemas.microsoft.com/office/powerpoint/2010/main" val="655723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Reviews(4/8)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11</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08000" y="3912315"/>
            <a:ext cx="10511453" cy="2271391"/>
          </a:xfrm>
          <a:prstGeom prst="rect">
            <a:avLst/>
          </a:prstGeom>
          <a:noFill/>
        </p:spPr>
        <p:txBody>
          <a:bodyPr wrap="square" lIns="91440" tIns="45720" rIns="91440" bIns="45720">
            <a:spAutoFit/>
          </a:bodyPr>
          <a:lstStyle/>
          <a:p>
            <a:pPr algn="just">
              <a:lnSpc>
                <a:spcPct val="130000"/>
              </a:lnSpc>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Besides convolutions, the author stresses </a:t>
            </a:r>
            <a:r>
              <a:rPr lang="en-US" altLang="zh-CN" sz="2400" b="1" dirty="0">
                <a:ln w="10160">
                  <a:noFill/>
                  <a:prstDash val="solid"/>
                </a:ln>
                <a:solidFill>
                  <a:srgbClr val="FF0000"/>
                </a:solidFill>
                <a:effectLst>
                  <a:outerShdw blurRad="38100" dist="22860" dir="5400000" algn="tl" rotWithShape="0">
                    <a:srgbClr val="000000">
                      <a:alpha val="30000"/>
                    </a:srgbClr>
                  </a:outerShdw>
                </a:effectLst>
              </a:rPr>
              <a:t>batch normalization </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and uses </a:t>
            </a:r>
            <a:r>
              <a:rPr lang="en-US" altLang="zh-CN" sz="2400" b="1" dirty="0">
                <a:ln w="10160">
                  <a:noFill/>
                  <a:prstDash val="solid"/>
                </a:ln>
                <a:solidFill>
                  <a:srgbClr val="FF0000"/>
                </a:solidFill>
                <a:effectLst>
                  <a:outerShdw blurRad="38100" dist="22860" dir="5400000" algn="tl" rotWithShape="0">
                    <a:srgbClr val="000000">
                      <a:alpha val="30000"/>
                    </a:srgbClr>
                  </a:outerShdw>
                </a:effectLst>
              </a:rPr>
              <a:t>ADADELTA</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 as the learning method.</a:t>
            </a:r>
          </a:p>
          <a:p>
            <a:pPr algn="just">
              <a:lnSpc>
                <a:spcPct val="130000"/>
              </a:lnSpc>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algn="just"/>
            <a:r>
              <a:rPr lang="en-US" altLang="zh-CN" sz="2400" b="1" dirty="0">
                <a:ln w="10160">
                  <a:noFill/>
                  <a:prstDash val="solid"/>
                </a:ln>
                <a:solidFill>
                  <a:schemeClr val="tx2"/>
                </a:solidFill>
                <a:effectLst>
                  <a:outerShdw blurRad="38100" dist="22860" dir="5400000" algn="tl" rotWithShape="0">
                    <a:srgbClr val="000000">
                      <a:alpha val="30000"/>
                    </a:srgbClr>
                  </a:outerShdw>
                </a:effectLst>
              </a:rPr>
              <a:t>However these are just common methods in </a:t>
            </a:r>
            <a:r>
              <a:rPr lang="en-US" altLang="zh-CN" sz="2400" b="1" dirty="0" err="1">
                <a:ln w="10160">
                  <a:noFill/>
                  <a:prstDash val="solid"/>
                </a:ln>
                <a:solidFill>
                  <a:schemeClr val="tx2"/>
                </a:solidFill>
                <a:effectLst>
                  <a:outerShdw blurRad="38100" dist="22860" dir="5400000" algn="tl" rotWithShape="0">
                    <a:srgbClr val="000000">
                      <a:alpha val="30000"/>
                    </a:srgbClr>
                  </a:outerShdw>
                </a:effectLst>
              </a:rPr>
              <a:t>pytorch</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 now…</a:t>
            </a:r>
          </a:p>
          <a:p>
            <a:pPr algn="just"/>
            <a:r>
              <a:rPr lang="en-US" altLang="zh-CN" sz="2400" b="1" dirty="0">
                <a:ln w="10160">
                  <a:noFill/>
                  <a:prstDash val="solid"/>
                </a:ln>
                <a:solidFill>
                  <a:schemeClr val="tx2"/>
                </a:solidFill>
                <a:effectLst>
                  <a:outerShdw blurRad="38100" dist="22860" dir="5400000" algn="tl" rotWithShape="0">
                    <a:srgbClr val="000000">
                      <a:alpha val="30000"/>
                    </a:srgbClr>
                  </a:outerShdw>
                </a:effectLst>
              </a:rPr>
              <a:t> </a:t>
            </a:r>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A80A71D1-C345-ED0C-1D4D-273ABF14803E}"/>
              </a:ext>
            </a:extLst>
          </p:cNvPr>
          <p:cNvPicPr>
            <a:picLocks noChangeAspect="1"/>
          </p:cNvPicPr>
          <p:nvPr/>
        </p:nvPicPr>
        <p:blipFill>
          <a:blip r:embed="rId3"/>
          <a:stretch>
            <a:fillRect/>
          </a:stretch>
        </p:blipFill>
        <p:spPr>
          <a:xfrm>
            <a:off x="508000" y="715142"/>
            <a:ext cx="5287508" cy="3109229"/>
          </a:xfrm>
          <a:prstGeom prst="rect">
            <a:avLst/>
          </a:prstGeom>
        </p:spPr>
      </p:pic>
      <p:pic>
        <p:nvPicPr>
          <p:cNvPr id="11" name="图片 10">
            <a:extLst>
              <a:ext uri="{FF2B5EF4-FFF2-40B4-BE49-F238E27FC236}">
                <a16:creationId xmlns:a16="http://schemas.microsoft.com/office/drawing/2014/main" id="{B720AADE-8CA0-DC73-FB13-5425903B9C51}"/>
              </a:ext>
            </a:extLst>
          </p:cNvPr>
          <p:cNvPicPr>
            <a:picLocks noChangeAspect="1"/>
          </p:cNvPicPr>
          <p:nvPr/>
        </p:nvPicPr>
        <p:blipFill>
          <a:blip r:embed="rId4"/>
          <a:stretch>
            <a:fillRect/>
          </a:stretch>
        </p:blipFill>
        <p:spPr>
          <a:xfrm>
            <a:off x="6523458" y="783824"/>
            <a:ext cx="4950324" cy="1966130"/>
          </a:xfrm>
          <a:prstGeom prst="rect">
            <a:avLst/>
          </a:prstGeom>
        </p:spPr>
      </p:pic>
      <p:pic>
        <p:nvPicPr>
          <p:cNvPr id="13" name="图片 12">
            <a:extLst>
              <a:ext uri="{FF2B5EF4-FFF2-40B4-BE49-F238E27FC236}">
                <a16:creationId xmlns:a16="http://schemas.microsoft.com/office/drawing/2014/main" id="{099A42E1-F9F5-A723-B6C5-89E887944317}"/>
              </a:ext>
            </a:extLst>
          </p:cNvPr>
          <p:cNvPicPr>
            <a:picLocks noChangeAspect="1"/>
          </p:cNvPicPr>
          <p:nvPr/>
        </p:nvPicPr>
        <p:blipFill>
          <a:blip r:embed="rId5"/>
          <a:stretch>
            <a:fillRect/>
          </a:stretch>
        </p:blipFill>
        <p:spPr>
          <a:xfrm>
            <a:off x="6566469" y="2754619"/>
            <a:ext cx="4877203" cy="1379340"/>
          </a:xfrm>
          <a:prstGeom prst="rect">
            <a:avLst/>
          </a:prstGeom>
        </p:spPr>
      </p:pic>
    </p:spTree>
    <p:extLst>
      <p:ext uri="{BB962C8B-B14F-4D97-AF65-F5344CB8AC3E}">
        <p14:creationId xmlns:p14="http://schemas.microsoft.com/office/powerpoint/2010/main" val="226502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Reviews(5/8)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12</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904528" y="1367828"/>
            <a:ext cx="5268916" cy="1569660"/>
          </a:xfrm>
          <a:prstGeom prst="rect">
            <a:avLst/>
          </a:prstGeom>
          <a:noFill/>
        </p:spPr>
        <p:txBody>
          <a:bodyPr wrap="square" lIns="91440" tIns="45720" rIns="91440" bIns="45720">
            <a:spAutoFit/>
          </a:bodyPr>
          <a:lstStyle/>
          <a:p>
            <a:pPr algn="just"/>
            <a:r>
              <a:rPr lang="en-US" altLang="zh-CN" sz="2400" b="1" cap="none" spc="0" dirty="0">
                <a:ln w="10160">
                  <a:noFill/>
                  <a:prstDash val="solid"/>
                </a:ln>
                <a:solidFill>
                  <a:schemeClr val="tx2"/>
                </a:solidFill>
              </a:rPr>
              <a:t>The author use the </a:t>
            </a:r>
            <a:r>
              <a:rPr lang="en-US" altLang="zh-CN" sz="2400" b="1" cap="none" spc="0" dirty="0" err="1">
                <a:ln w="10160">
                  <a:noFill/>
                  <a:prstDash val="solid"/>
                </a:ln>
                <a:solidFill>
                  <a:schemeClr val="tx2"/>
                </a:solidFill>
              </a:rPr>
              <a:t>folloing</a:t>
            </a:r>
            <a:r>
              <a:rPr lang="en-US" altLang="zh-CN" sz="2400" b="1" cap="none" spc="0" dirty="0">
                <a:ln w="10160">
                  <a:noFill/>
                  <a:prstDash val="solid"/>
                </a:ln>
                <a:solidFill>
                  <a:schemeClr val="tx2"/>
                </a:solidFill>
              </a:rPr>
              <a:t> loss map to calculate the loss function.</a:t>
            </a:r>
          </a:p>
          <a:p>
            <a:pPr algn="just"/>
            <a:endParaRPr lang="en-US" altLang="zh-CN" sz="2400" b="1" dirty="0">
              <a:ln w="10160">
                <a:noFill/>
                <a:prstDash val="solid"/>
              </a:ln>
              <a:solidFill>
                <a:schemeClr val="tx2"/>
              </a:solidFill>
            </a:endParaRPr>
          </a:p>
          <a:p>
            <a:pPr algn="just"/>
            <a:r>
              <a:rPr lang="en-US" altLang="zh-CN" sz="2400" b="1" cap="none" spc="0" dirty="0">
                <a:ln w="10160">
                  <a:noFill/>
                  <a:prstDash val="solid"/>
                </a:ln>
                <a:solidFill>
                  <a:schemeClr val="tx2"/>
                </a:solidFill>
              </a:rPr>
              <a:t> </a:t>
            </a:r>
            <a:endParaRPr lang="zh-CN" altLang="en-US" sz="2400" b="1" cap="none" spc="0" dirty="0">
              <a:ln w="10160">
                <a:noFill/>
                <a:prstDash val="solid"/>
              </a:ln>
              <a:solidFill>
                <a:schemeClr val="tx2"/>
              </a:solidFill>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3942516B-E39C-FA24-2E30-F57B71C37FCA}"/>
              </a:ext>
            </a:extLst>
          </p:cNvPr>
          <p:cNvPicPr>
            <a:picLocks noChangeAspect="1"/>
          </p:cNvPicPr>
          <p:nvPr/>
        </p:nvPicPr>
        <p:blipFill>
          <a:blip r:embed="rId3"/>
          <a:stretch>
            <a:fillRect/>
          </a:stretch>
        </p:blipFill>
        <p:spPr>
          <a:xfrm>
            <a:off x="320121" y="1352939"/>
            <a:ext cx="5268916" cy="5091211"/>
          </a:xfrm>
          <a:prstGeom prst="rect">
            <a:avLst/>
          </a:prstGeom>
        </p:spPr>
      </p:pic>
      <p:pic>
        <p:nvPicPr>
          <p:cNvPr id="10" name="图片 9">
            <a:extLst>
              <a:ext uri="{FF2B5EF4-FFF2-40B4-BE49-F238E27FC236}">
                <a16:creationId xmlns:a16="http://schemas.microsoft.com/office/drawing/2014/main" id="{B73DC542-70C7-3D30-F2FD-3FA7E3FAD42A}"/>
              </a:ext>
            </a:extLst>
          </p:cNvPr>
          <p:cNvPicPr>
            <a:picLocks noChangeAspect="1"/>
          </p:cNvPicPr>
          <p:nvPr/>
        </p:nvPicPr>
        <p:blipFill>
          <a:blip r:embed="rId4"/>
          <a:stretch>
            <a:fillRect/>
          </a:stretch>
        </p:blipFill>
        <p:spPr>
          <a:xfrm>
            <a:off x="5785741" y="2378453"/>
            <a:ext cx="4293510" cy="490376"/>
          </a:xfrm>
          <a:prstGeom prst="rect">
            <a:avLst/>
          </a:prstGeom>
        </p:spPr>
      </p:pic>
      <p:pic>
        <p:nvPicPr>
          <p:cNvPr id="12" name="图片 11">
            <a:extLst>
              <a:ext uri="{FF2B5EF4-FFF2-40B4-BE49-F238E27FC236}">
                <a16:creationId xmlns:a16="http://schemas.microsoft.com/office/drawing/2014/main" id="{B1C7AA33-132E-E4C1-9882-7662EF505955}"/>
              </a:ext>
            </a:extLst>
          </p:cNvPr>
          <p:cNvPicPr>
            <a:picLocks noChangeAspect="1"/>
          </p:cNvPicPr>
          <p:nvPr/>
        </p:nvPicPr>
        <p:blipFill rotWithShape="1">
          <a:blip r:embed="rId5"/>
          <a:srcRect b="6334"/>
          <a:stretch/>
        </p:blipFill>
        <p:spPr>
          <a:xfrm>
            <a:off x="5904527" y="2995572"/>
            <a:ext cx="6072489" cy="694107"/>
          </a:xfrm>
          <a:prstGeom prst="rect">
            <a:avLst/>
          </a:prstGeom>
        </p:spPr>
      </p:pic>
      <p:sp>
        <p:nvSpPr>
          <p:cNvPr id="13" name="矩形 12">
            <a:extLst>
              <a:ext uri="{FF2B5EF4-FFF2-40B4-BE49-F238E27FC236}">
                <a16:creationId xmlns:a16="http://schemas.microsoft.com/office/drawing/2014/main" id="{3AFC2E7D-887F-5642-25EB-0BFF2032402B}"/>
              </a:ext>
            </a:extLst>
          </p:cNvPr>
          <p:cNvSpPr/>
          <p:nvPr/>
        </p:nvSpPr>
        <p:spPr>
          <a:xfrm>
            <a:off x="5904526" y="3846087"/>
            <a:ext cx="5562795" cy="2677656"/>
          </a:xfrm>
          <a:prstGeom prst="rect">
            <a:avLst/>
          </a:prstGeom>
          <a:noFill/>
        </p:spPr>
        <p:txBody>
          <a:bodyPr wrap="square" lIns="91440" tIns="45720" rIns="91440" bIns="45720">
            <a:spAutoFit/>
          </a:bodyPr>
          <a:lstStyle/>
          <a:p>
            <a:pPr algn="just"/>
            <a:r>
              <a:rPr lang="en-US" altLang="zh-CN" sz="2400" b="1" cap="none" spc="0" dirty="0">
                <a:ln w="10160">
                  <a:noFill/>
                  <a:prstDash val="solid"/>
                </a:ln>
                <a:solidFill>
                  <a:schemeClr val="tx2"/>
                </a:solidFill>
              </a:rPr>
              <a:t>Y is current image, Y* is ground truth, I(</a:t>
            </a:r>
            <a:r>
              <a:rPr lang="en-US" altLang="zh-CN" sz="2400" b="1" cap="none" spc="0" dirty="0" err="1">
                <a:ln w="10160">
                  <a:noFill/>
                  <a:prstDash val="solid"/>
                </a:ln>
                <a:solidFill>
                  <a:schemeClr val="tx2"/>
                </a:solidFill>
              </a:rPr>
              <a:t>u,v</a:t>
            </a:r>
            <a:r>
              <a:rPr lang="en-US" altLang="zh-CN" sz="2400" b="1" cap="none" spc="0" dirty="0">
                <a:ln w="10160">
                  <a:noFill/>
                  <a:prstDash val="solid"/>
                </a:ln>
                <a:solidFill>
                  <a:schemeClr val="tx2"/>
                </a:solidFill>
              </a:rPr>
              <a:t>) denotes a pixel on Y.</a:t>
            </a:r>
          </a:p>
          <a:p>
            <a:pPr algn="just"/>
            <a:r>
              <a:rPr lang="en-US" altLang="zh-CN" sz="2400" b="1" cap="none" spc="0" dirty="0">
                <a:ln w="10160">
                  <a:noFill/>
                  <a:prstDash val="solid"/>
                </a:ln>
                <a:solidFill>
                  <a:schemeClr val="tx2"/>
                </a:solidFill>
              </a:rPr>
              <a:t>H(</a:t>
            </a:r>
            <a:r>
              <a:rPr lang="en-US" altLang="zh-CN" sz="2400" b="1" cap="none" spc="0" dirty="0" err="1">
                <a:ln w="10160">
                  <a:noFill/>
                  <a:prstDash val="solid"/>
                </a:ln>
                <a:solidFill>
                  <a:schemeClr val="tx2"/>
                </a:solidFill>
              </a:rPr>
              <a:t>I,u,v</a:t>
            </a:r>
            <a:r>
              <a:rPr lang="en-US" altLang="zh-CN" sz="2400" b="1" cap="none" spc="0" dirty="0">
                <a:ln w="10160">
                  <a:noFill/>
                  <a:prstDash val="solid"/>
                </a:ln>
                <a:solidFill>
                  <a:schemeClr val="tx2"/>
                </a:solidFill>
              </a:rPr>
              <a:t>) is the </a:t>
            </a:r>
            <a:r>
              <a:rPr lang="en-US" altLang="zh-CN" sz="2400" b="1" cap="none" spc="0" dirty="0">
                <a:ln w="10160">
                  <a:noFill/>
                  <a:prstDash val="solid"/>
                </a:ln>
                <a:solidFill>
                  <a:schemeClr val="tx2"/>
                </a:solidFill>
                <a:latin typeface="Times New Roman" panose="02020603050405020304" pitchFamily="18" charset="0"/>
                <a:cs typeface="Times New Roman" panose="02020603050405020304" pitchFamily="18" charset="0"/>
              </a:rPr>
              <a:t>“</a:t>
            </a:r>
            <a:r>
              <a:rPr lang="en-US" altLang="zh-CN" sz="2400" b="1" i="1" cap="none" spc="0" dirty="0">
                <a:ln w="10160">
                  <a:noFill/>
                  <a:prstDash val="solid"/>
                </a:ln>
                <a:solidFill>
                  <a:schemeClr val="tx2"/>
                </a:solidFill>
                <a:latin typeface="Times New Roman" panose="02020603050405020304" pitchFamily="18" charset="0"/>
                <a:cs typeface="Times New Roman" panose="02020603050405020304" pitchFamily="18" charset="0"/>
              </a:rPr>
              <a:t>value of the bin of the local normalized histogram constructed using all pixels within Dh pixels from center using </a:t>
            </a:r>
            <a:r>
              <a:rPr lang="en-US" altLang="zh-CN" sz="2400" b="1" i="1" dirty="0" err="1">
                <a:ln w="10160">
                  <a:noFill/>
                  <a:prstDash val="solid"/>
                </a:ln>
                <a:solidFill>
                  <a:schemeClr val="tx2"/>
                </a:solidFill>
                <a:latin typeface="Times New Roman" panose="02020603050405020304" pitchFamily="18" charset="0"/>
                <a:cs typeface="Times New Roman" panose="02020603050405020304" pitchFamily="18" charset="0"/>
              </a:rPr>
              <a:t>B</a:t>
            </a:r>
            <a:r>
              <a:rPr lang="en-US" altLang="zh-CN" sz="2400" b="1" i="1" cap="none" spc="0" dirty="0" err="1">
                <a:ln w="10160">
                  <a:noFill/>
                  <a:prstDash val="solid"/>
                </a:ln>
                <a:solidFill>
                  <a:schemeClr val="tx2"/>
                </a:solidFill>
                <a:latin typeface="Times New Roman" panose="02020603050405020304" pitchFamily="18" charset="0"/>
                <a:cs typeface="Times New Roman" panose="02020603050405020304" pitchFamily="18" charset="0"/>
              </a:rPr>
              <a:t>h</a:t>
            </a:r>
            <a:r>
              <a:rPr lang="en-US" altLang="zh-CN" sz="2400" b="1" i="1" cap="none" spc="0" dirty="0">
                <a:ln w="10160">
                  <a:noFill/>
                  <a:prstDash val="solid"/>
                </a:ln>
                <a:solidFill>
                  <a:schemeClr val="tx2"/>
                </a:solidFill>
                <a:latin typeface="Times New Roman" panose="02020603050405020304" pitchFamily="18" charset="0"/>
                <a:cs typeface="Times New Roman" panose="02020603050405020304" pitchFamily="18" charset="0"/>
              </a:rPr>
              <a:t> bins in which I(</a:t>
            </a:r>
            <a:r>
              <a:rPr lang="en-US" altLang="zh-CN" sz="2400" b="1" i="1" cap="none" spc="0" dirty="0" err="1">
                <a:ln w="10160">
                  <a:noFill/>
                  <a:prstDash val="solid"/>
                </a:ln>
                <a:solidFill>
                  <a:schemeClr val="tx2"/>
                </a:solidFill>
                <a:latin typeface="Times New Roman" panose="02020603050405020304" pitchFamily="18" charset="0"/>
                <a:cs typeface="Times New Roman" panose="02020603050405020304" pitchFamily="18" charset="0"/>
              </a:rPr>
              <a:t>u,v</a:t>
            </a:r>
            <a:r>
              <a:rPr lang="en-US" altLang="zh-CN" sz="2400" b="1" i="1" cap="none" spc="0" dirty="0">
                <a:ln w="10160">
                  <a:noFill/>
                  <a:prstDash val="solid"/>
                </a:ln>
                <a:solidFill>
                  <a:schemeClr val="tx2"/>
                </a:solidFill>
                <a:latin typeface="Times New Roman" panose="02020603050405020304" pitchFamily="18" charset="0"/>
                <a:cs typeface="Times New Roman" panose="02020603050405020304" pitchFamily="18" charset="0"/>
              </a:rPr>
              <a:t>) falls into</a:t>
            </a:r>
            <a:r>
              <a:rPr lang="en-US" altLang="zh-CN" sz="2400" b="1" cap="none" spc="0" dirty="0">
                <a:ln w="10160">
                  <a:noFill/>
                  <a:prstDash val="solid"/>
                </a:ln>
                <a:solidFill>
                  <a:schemeClr val="tx2"/>
                </a:solidFill>
                <a:latin typeface="Times New Roman" panose="02020603050405020304" pitchFamily="18" charset="0"/>
                <a:cs typeface="Times New Roman" panose="02020603050405020304" pitchFamily="18" charset="0"/>
              </a:rPr>
              <a:t>”. </a:t>
            </a:r>
            <a:r>
              <a:rPr lang="en-US" altLang="zh-CN" sz="2400" b="1" dirty="0">
                <a:ln w="10160">
                  <a:noFill/>
                  <a:prstDash val="solid"/>
                </a:ln>
                <a:solidFill>
                  <a:srgbClr val="FF0000"/>
                </a:solidFill>
              </a:rPr>
              <a:t>This will be d</a:t>
            </a:r>
            <a:r>
              <a:rPr lang="en-US" altLang="zh-CN" sz="2400" b="1" cap="none" spc="0" dirty="0">
                <a:ln w="10160">
                  <a:noFill/>
                  <a:prstDash val="solid"/>
                </a:ln>
                <a:solidFill>
                  <a:srgbClr val="FF0000"/>
                </a:solidFill>
              </a:rPr>
              <a:t>iscussed Further.</a:t>
            </a:r>
            <a:endParaRPr lang="zh-CN" altLang="en-US" sz="2400" b="1" cap="none" spc="0" dirty="0">
              <a:ln w="10160">
                <a:noFill/>
                <a:prstDash val="solid"/>
              </a:ln>
              <a:solidFill>
                <a:srgbClr val="FF0000"/>
              </a:solidFill>
            </a:endParaRPr>
          </a:p>
        </p:txBody>
      </p:sp>
    </p:spTree>
    <p:extLst>
      <p:ext uri="{BB962C8B-B14F-4D97-AF65-F5344CB8AC3E}">
        <p14:creationId xmlns:p14="http://schemas.microsoft.com/office/powerpoint/2010/main" val="1883907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Reviews(6/8)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13</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904527" y="1367828"/>
            <a:ext cx="5600117" cy="5779274"/>
          </a:xfrm>
          <a:prstGeom prst="rect">
            <a:avLst/>
          </a:prstGeom>
          <a:noFill/>
        </p:spPr>
        <p:txBody>
          <a:bodyPr wrap="square" lIns="91440" tIns="45720" rIns="91440" bIns="45720">
            <a:spAutoFit/>
          </a:bodyPr>
          <a:lstStyle/>
          <a:p>
            <a:pPr algn="just">
              <a:lnSpc>
                <a:spcPct val="130000"/>
              </a:lnSpc>
            </a:pPr>
            <a:r>
              <a:rPr lang="en-US" altLang="zh-CN" sz="2200" b="1" cap="none" spc="0" dirty="0">
                <a:ln w="10160">
                  <a:noFill/>
                  <a:prstDash val="solid"/>
                </a:ln>
                <a:solidFill>
                  <a:schemeClr val="tx2"/>
                </a:solidFill>
              </a:rPr>
              <a:t>The author’s team use a special method to design and use the dataset:</a:t>
            </a:r>
          </a:p>
          <a:p>
            <a:pPr algn="just">
              <a:lnSpc>
                <a:spcPct val="130000"/>
              </a:lnSpc>
            </a:pPr>
            <a:r>
              <a:rPr lang="en-US" altLang="zh-CN" sz="2200" b="1" i="1" dirty="0">
                <a:ln w="10160">
                  <a:noFill/>
                  <a:prstDash val="solid"/>
                </a:ln>
                <a:solidFill>
                  <a:srgbClr val="FF0000"/>
                </a:solidFill>
              </a:rPr>
              <a:t>Inverse dataset generation</a:t>
            </a:r>
          </a:p>
          <a:p>
            <a:pPr algn="just">
              <a:lnSpc>
                <a:spcPct val="130000"/>
              </a:lnSpc>
            </a:pPr>
            <a:endParaRPr lang="en-US" altLang="zh-CN" sz="2200" b="1" cap="none" spc="0" dirty="0">
              <a:ln w="10160">
                <a:noFill/>
                <a:prstDash val="solid"/>
              </a:ln>
              <a:solidFill>
                <a:schemeClr val="tx2"/>
              </a:solidFill>
            </a:endParaRPr>
          </a:p>
          <a:p>
            <a:pPr algn="just">
              <a:lnSpc>
                <a:spcPct val="130000"/>
              </a:lnSpc>
            </a:pPr>
            <a:r>
              <a:rPr lang="en-US" altLang="zh-CN" sz="2200" b="1" dirty="0">
                <a:ln w="10160">
                  <a:noFill/>
                  <a:prstDash val="solid"/>
                </a:ln>
                <a:solidFill>
                  <a:schemeClr val="tx2"/>
                </a:solidFill>
              </a:rPr>
              <a:t>Instead of asking artists to draw rough sketch and clean it up, the author only ask for </a:t>
            </a:r>
            <a:r>
              <a:rPr lang="en-US" altLang="zh-CN" sz="2200" b="1" dirty="0">
                <a:ln w="10160">
                  <a:noFill/>
                  <a:prstDash val="solid"/>
                </a:ln>
                <a:solidFill>
                  <a:srgbClr val="FF0000"/>
                </a:solidFill>
              </a:rPr>
              <a:t>clean sketch </a:t>
            </a:r>
            <a:r>
              <a:rPr lang="en-US" altLang="zh-CN" sz="2200" b="1" dirty="0">
                <a:ln w="10160">
                  <a:noFill/>
                  <a:prstDash val="solid"/>
                </a:ln>
                <a:solidFill>
                  <a:schemeClr val="tx2"/>
                </a:solidFill>
              </a:rPr>
              <a:t>and </a:t>
            </a:r>
            <a:r>
              <a:rPr lang="en-US" altLang="zh-CN" sz="2200" b="1" dirty="0">
                <a:ln w="10160">
                  <a:noFill/>
                  <a:prstDash val="solid"/>
                </a:ln>
                <a:solidFill>
                  <a:srgbClr val="FF0000"/>
                </a:solidFill>
              </a:rPr>
              <a:t>use tools like Adobe Photoshop to add noises manually.</a:t>
            </a:r>
          </a:p>
          <a:p>
            <a:pPr algn="just">
              <a:lnSpc>
                <a:spcPct val="130000"/>
              </a:lnSpc>
            </a:pPr>
            <a:endParaRPr lang="en-US" altLang="zh-CN" sz="2200" b="1" cap="none" spc="0" dirty="0">
              <a:ln w="10160">
                <a:noFill/>
                <a:prstDash val="solid"/>
              </a:ln>
              <a:solidFill>
                <a:srgbClr val="FF0000"/>
              </a:solidFill>
            </a:endParaRPr>
          </a:p>
          <a:p>
            <a:pPr algn="just">
              <a:lnSpc>
                <a:spcPct val="130000"/>
              </a:lnSpc>
            </a:pPr>
            <a:r>
              <a:rPr lang="en-US" altLang="zh-CN" sz="2200" b="1" dirty="0">
                <a:ln w="10160">
                  <a:noFill/>
                  <a:prstDash val="solid"/>
                </a:ln>
                <a:solidFill>
                  <a:schemeClr val="tx2"/>
                </a:solidFill>
              </a:rPr>
              <a:t>After this, they </a:t>
            </a:r>
            <a:r>
              <a:rPr lang="en-US" altLang="zh-CN" sz="2200" b="1" dirty="0">
                <a:ln w="10160">
                  <a:noFill/>
                  <a:prstDash val="solid"/>
                </a:ln>
                <a:solidFill>
                  <a:srgbClr val="FF0000"/>
                </a:solidFill>
              </a:rPr>
              <a:t>randomly pick a fixed-size patches</a:t>
            </a:r>
            <a:r>
              <a:rPr lang="en-US" altLang="zh-CN" sz="2200" b="1" dirty="0">
                <a:ln w="10160">
                  <a:noFill/>
                  <a:prstDash val="solid"/>
                </a:ln>
                <a:solidFill>
                  <a:schemeClr val="tx2"/>
                </a:solidFill>
              </a:rPr>
              <a:t> from every picture to use for training.</a:t>
            </a:r>
          </a:p>
          <a:p>
            <a:pPr algn="just">
              <a:lnSpc>
                <a:spcPct val="130000"/>
              </a:lnSpc>
            </a:pPr>
            <a:r>
              <a:rPr lang="en-US" altLang="zh-CN" sz="2200" b="1" cap="none" spc="0" dirty="0">
                <a:ln w="10160">
                  <a:noFill/>
                  <a:prstDash val="solid"/>
                </a:ln>
                <a:solidFill>
                  <a:schemeClr val="tx2"/>
                </a:solidFill>
              </a:rPr>
              <a:t> </a:t>
            </a:r>
            <a:endParaRPr lang="zh-CN" altLang="en-US" sz="2200" b="1" cap="none" spc="0" dirty="0">
              <a:ln w="10160">
                <a:noFill/>
                <a:prstDash val="solid"/>
              </a:ln>
              <a:solidFill>
                <a:schemeClr val="tx2"/>
              </a:solidFill>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D4637CC-24E3-AD57-4B64-522425F82563}"/>
              </a:ext>
            </a:extLst>
          </p:cNvPr>
          <p:cNvPicPr>
            <a:picLocks noChangeAspect="1"/>
          </p:cNvPicPr>
          <p:nvPr/>
        </p:nvPicPr>
        <p:blipFill>
          <a:blip r:embed="rId3"/>
          <a:stretch>
            <a:fillRect/>
          </a:stretch>
        </p:blipFill>
        <p:spPr>
          <a:xfrm>
            <a:off x="85134" y="1186136"/>
            <a:ext cx="5718504" cy="1931437"/>
          </a:xfrm>
          <a:prstGeom prst="rect">
            <a:avLst/>
          </a:prstGeom>
        </p:spPr>
      </p:pic>
      <p:pic>
        <p:nvPicPr>
          <p:cNvPr id="15" name="图片 14">
            <a:extLst>
              <a:ext uri="{FF2B5EF4-FFF2-40B4-BE49-F238E27FC236}">
                <a16:creationId xmlns:a16="http://schemas.microsoft.com/office/drawing/2014/main" id="{08A79CB4-23C6-AE5B-8CE7-431932FE9A54}"/>
              </a:ext>
            </a:extLst>
          </p:cNvPr>
          <p:cNvPicPr>
            <a:picLocks noChangeAspect="1"/>
          </p:cNvPicPr>
          <p:nvPr/>
        </p:nvPicPr>
        <p:blipFill>
          <a:blip r:embed="rId4"/>
          <a:stretch>
            <a:fillRect/>
          </a:stretch>
        </p:blipFill>
        <p:spPr>
          <a:xfrm>
            <a:off x="211557" y="4799183"/>
            <a:ext cx="5424448" cy="1739872"/>
          </a:xfrm>
          <a:prstGeom prst="rect">
            <a:avLst/>
          </a:prstGeom>
        </p:spPr>
      </p:pic>
      <p:pic>
        <p:nvPicPr>
          <p:cNvPr id="19" name="图片 18">
            <a:extLst>
              <a:ext uri="{FF2B5EF4-FFF2-40B4-BE49-F238E27FC236}">
                <a16:creationId xmlns:a16="http://schemas.microsoft.com/office/drawing/2014/main" id="{7B5BCAA4-280A-B0A5-AEED-AAB46C5DE959}"/>
              </a:ext>
            </a:extLst>
          </p:cNvPr>
          <p:cNvPicPr>
            <a:picLocks noChangeAspect="1"/>
          </p:cNvPicPr>
          <p:nvPr/>
        </p:nvPicPr>
        <p:blipFill>
          <a:blip r:embed="rId5"/>
          <a:stretch>
            <a:fillRect/>
          </a:stretch>
        </p:blipFill>
        <p:spPr>
          <a:xfrm>
            <a:off x="194487" y="3098805"/>
            <a:ext cx="5458587" cy="1663573"/>
          </a:xfrm>
          <a:prstGeom prst="rect">
            <a:avLst/>
          </a:prstGeom>
        </p:spPr>
      </p:pic>
    </p:spTree>
    <p:extLst>
      <p:ext uri="{BB962C8B-B14F-4D97-AF65-F5344CB8AC3E}">
        <p14:creationId xmlns:p14="http://schemas.microsoft.com/office/powerpoint/2010/main" val="194069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Reviews(7/8)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14</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929022" y="1087204"/>
            <a:ext cx="5919562" cy="937949"/>
          </a:xfrm>
          <a:prstGeom prst="rect">
            <a:avLst/>
          </a:prstGeom>
          <a:noFill/>
        </p:spPr>
        <p:txBody>
          <a:bodyPr wrap="square" lIns="91440" tIns="45720" rIns="91440" bIns="45720">
            <a:spAutoFit/>
          </a:bodyPr>
          <a:lstStyle/>
          <a:p>
            <a:pPr>
              <a:lnSpc>
                <a:spcPct val="130000"/>
              </a:lnSpc>
            </a:pPr>
            <a:r>
              <a:rPr lang="en-US" altLang="zh-CN" sz="2200" b="1" cap="none" spc="0" dirty="0">
                <a:ln w="10160">
                  <a:noFill/>
                  <a:prstDash val="solid"/>
                </a:ln>
                <a:solidFill>
                  <a:schemeClr val="tx2"/>
                </a:solidFill>
              </a:rPr>
              <a:t>The training results with different number of iterations.</a:t>
            </a:r>
            <a:endParaRPr lang="zh-CN" altLang="en-US" sz="2200" b="1" cap="none" spc="0" dirty="0">
              <a:ln w="10160">
                <a:noFill/>
                <a:prstDash val="solid"/>
              </a:ln>
              <a:solidFill>
                <a:schemeClr val="tx2"/>
              </a:solidFill>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523412"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AFC2E7D-887F-5642-25EB-0BFF2032402B}"/>
              </a:ext>
            </a:extLst>
          </p:cNvPr>
          <p:cNvSpPr/>
          <p:nvPr/>
        </p:nvSpPr>
        <p:spPr>
          <a:xfrm>
            <a:off x="5929022" y="3719449"/>
            <a:ext cx="5919563" cy="3138551"/>
          </a:xfrm>
          <a:prstGeom prst="rect">
            <a:avLst/>
          </a:prstGeom>
          <a:noFill/>
        </p:spPr>
        <p:txBody>
          <a:bodyPr wrap="square" lIns="91440" tIns="45720" rIns="91440" bIns="45720">
            <a:spAutoFit/>
          </a:bodyPr>
          <a:lstStyle/>
          <a:p>
            <a:pPr algn="just">
              <a:lnSpc>
                <a:spcPct val="130000"/>
              </a:lnSpc>
            </a:pPr>
            <a:r>
              <a:rPr lang="en-US" altLang="zh-CN" sz="2200" b="1" cap="none" spc="0" dirty="0">
                <a:ln w="10160">
                  <a:noFill/>
                  <a:prstDash val="solid"/>
                </a:ln>
                <a:solidFill>
                  <a:schemeClr val="tx2"/>
                </a:solidFill>
                <a:effectLst>
                  <a:outerShdw blurRad="38100" dist="22860" dir="5400000" algn="tl" rotWithShape="0">
                    <a:srgbClr val="000000">
                      <a:alpha val="30000"/>
                    </a:srgbClr>
                  </a:outerShdw>
                </a:effectLst>
              </a:rPr>
              <a:t>The author further attempted  Vectorization using </a:t>
            </a:r>
            <a:r>
              <a:rPr lang="en-US" altLang="zh-CN" sz="2200" b="1" i="1" cap="none" spc="0" dirty="0">
                <a:ln w="10160">
                  <a:noFill/>
                  <a:prstDash val="solid"/>
                </a:ln>
                <a:solidFill>
                  <a:schemeClr val="tx2"/>
                </a:solidFill>
              </a:rPr>
              <a:t>“</a:t>
            </a:r>
            <a:r>
              <a:rPr lang="en-US" altLang="zh-CN" sz="2200" b="1" i="1" dirty="0">
                <a:ln w="10160">
                  <a:noFill/>
                  <a:prstDash val="solid"/>
                </a:ln>
                <a:solidFill>
                  <a:schemeClr val="tx2"/>
                </a:solidFill>
              </a:rPr>
              <a:t>automatic </a:t>
            </a:r>
            <a:r>
              <a:rPr lang="en-US" altLang="zh-CN" sz="2200" b="1" i="1" dirty="0" err="1">
                <a:ln w="10160">
                  <a:noFill/>
                  <a:prstDash val="solid"/>
                </a:ln>
                <a:solidFill>
                  <a:schemeClr val="tx2"/>
                </a:solidFill>
              </a:rPr>
              <a:t>publically</a:t>
            </a:r>
            <a:r>
              <a:rPr lang="en-US" altLang="zh-CN" sz="2200" b="1" i="1" dirty="0">
                <a:ln w="10160">
                  <a:noFill/>
                  <a:prstDash val="solid"/>
                </a:ln>
                <a:solidFill>
                  <a:schemeClr val="tx2"/>
                </a:solidFill>
              </a:rPr>
              <a:t> available tools with default parameters</a:t>
            </a:r>
            <a:r>
              <a:rPr lang="en-US" altLang="zh-CN" sz="2200" b="1" dirty="0">
                <a:ln w="10160">
                  <a:noFill/>
                  <a:prstDash val="solid"/>
                </a:ln>
                <a:solidFill>
                  <a:schemeClr val="tx2"/>
                </a:solidFill>
                <a:effectLst>
                  <a:outerShdw blurRad="38100" dist="22860" dir="5400000" algn="tl" rotWithShape="0">
                    <a:srgbClr val="000000">
                      <a:alpha val="30000"/>
                    </a:srgbClr>
                  </a:outerShdw>
                </a:effectLst>
              </a:rPr>
              <a:t>”</a:t>
            </a:r>
          </a:p>
          <a:p>
            <a:pPr algn="just">
              <a:lnSpc>
                <a:spcPct val="130000"/>
              </a:lnSpc>
            </a:pPr>
            <a:endParaRPr lang="en-US" altLang="zh-CN" sz="2200" b="1" dirty="0">
              <a:ln w="10160">
                <a:noFill/>
                <a:prstDash val="solid"/>
              </a:ln>
              <a:solidFill>
                <a:schemeClr val="tx2"/>
              </a:solidFill>
              <a:effectLst>
                <a:outerShdw blurRad="38100" dist="22860" dir="5400000" algn="tl" rotWithShape="0">
                  <a:srgbClr val="000000">
                    <a:alpha val="30000"/>
                  </a:srgbClr>
                </a:outerShdw>
              </a:effectLst>
            </a:endParaRPr>
          </a:p>
          <a:p>
            <a:pPr algn="just">
              <a:lnSpc>
                <a:spcPct val="130000"/>
              </a:lnSpc>
            </a:pPr>
            <a:r>
              <a:rPr lang="en-US" altLang="zh-CN" sz="2200" b="1" dirty="0">
                <a:ln w="10160">
                  <a:noFill/>
                  <a:prstDash val="solid"/>
                </a:ln>
                <a:solidFill>
                  <a:schemeClr val="tx2"/>
                </a:solidFill>
                <a:effectLst>
                  <a:outerShdw blurRad="38100" dist="22860" dir="5400000" algn="tl" rotWithShape="0">
                    <a:srgbClr val="000000">
                      <a:alpha val="30000"/>
                    </a:srgbClr>
                  </a:outerShdw>
                </a:effectLst>
              </a:rPr>
              <a:t>The author also argue that the extend of simplification can be controlled by scaling the pictures.</a:t>
            </a:r>
            <a:endParaRPr lang="zh-CN" altLang="en-US" sz="2200" b="1"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11" name="图片 10">
            <a:extLst>
              <a:ext uri="{FF2B5EF4-FFF2-40B4-BE49-F238E27FC236}">
                <a16:creationId xmlns:a16="http://schemas.microsoft.com/office/drawing/2014/main" id="{1B846AD0-3249-3CE8-6121-468D8AAF3A3F}"/>
              </a:ext>
            </a:extLst>
          </p:cNvPr>
          <p:cNvPicPr>
            <a:picLocks noChangeAspect="1"/>
          </p:cNvPicPr>
          <p:nvPr/>
        </p:nvPicPr>
        <p:blipFill rotWithShape="1">
          <a:blip r:embed="rId3"/>
          <a:srcRect b="2844"/>
          <a:stretch/>
        </p:blipFill>
        <p:spPr>
          <a:xfrm>
            <a:off x="343414" y="845432"/>
            <a:ext cx="5458587" cy="2994603"/>
          </a:xfrm>
          <a:prstGeom prst="rect">
            <a:avLst/>
          </a:prstGeom>
        </p:spPr>
      </p:pic>
      <p:pic>
        <p:nvPicPr>
          <p:cNvPr id="15" name="图片 14">
            <a:extLst>
              <a:ext uri="{FF2B5EF4-FFF2-40B4-BE49-F238E27FC236}">
                <a16:creationId xmlns:a16="http://schemas.microsoft.com/office/drawing/2014/main" id="{9395EC93-61E3-E5E9-E99C-FD0CF1F6CB0F}"/>
              </a:ext>
            </a:extLst>
          </p:cNvPr>
          <p:cNvPicPr>
            <a:picLocks noChangeAspect="1"/>
          </p:cNvPicPr>
          <p:nvPr/>
        </p:nvPicPr>
        <p:blipFill>
          <a:blip r:embed="rId4"/>
          <a:stretch>
            <a:fillRect/>
          </a:stretch>
        </p:blipFill>
        <p:spPr>
          <a:xfrm>
            <a:off x="422804" y="3865657"/>
            <a:ext cx="5276672" cy="1313406"/>
          </a:xfrm>
          <a:prstGeom prst="rect">
            <a:avLst/>
          </a:prstGeom>
        </p:spPr>
      </p:pic>
      <p:pic>
        <p:nvPicPr>
          <p:cNvPr id="17" name="图片 16">
            <a:extLst>
              <a:ext uri="{FF2B5EF4-FFF2-40B4-BE49-F238E27FC236}">
                <a16:creationId xmlns:a16="http://schemas.microsoft.com/office/drawing/2014/main" id="{2427FBF3-A96B-A820-75DB-34EFE40DF5C1}"/>
              </a:ext>
            </a:extLst>
          </p:cNvPr>
          <p:cNvPicPr>
            <a:picLocks noChangeAspect="1"/>
          </p:cNvPicPr>
          <p:nvPr/>
        </p:nvPicPr>
        <p:blipFill>
          <a:blip r:embed="rId5"/>
          <a:stretch>
            <a:fillRect/>
          </a:stretch>
        </p:blipFill>
        <p:spPr>
          <a:xfrm>
            <a:off x="193258" y="5179063"/>
            <a:ext cx="5506218" cy="1571844"/>
          </a:xfrm>
          <a:prstGeom prst="rect">
            <a:avLst/>
          </a:prstGeom>
        </p:spPr>
      </p:pic>
    </p:spTree>
    <p:extLst>
      <p:ext uri="{BB962C8B-B14F-4D97-AF65-F5344CB8AC3E}">
        <p14:creationId xmlns:p14="http://schemas.microsoft.com/office/powerpoint/2010/main" val="306998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Reviews(8/8)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15</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961623" y="1357930"/>
            <a:ext cx="5720303" cy="4458913"/>
          </a:xfrm>
          <a:prstGeom prst="rect">
            <a:avLst/>
          </a:prstGeom>
          <a:noFill/>
        </p:spPr>
        <p:txBody>
          <a:bodyPr wrap="square" lIns="91440" tIns="45720" rIns="91440" bIns="45720">
            <a:spAutoFit/>
          </a:bodyPr>
          <a:lstStyle/>
          <a:p>
            <a:pPr algn="just">
              <a:lnSpc>
                <a:spcPct val="130000"/>
              </a:lnSpc>
            </a:pPr>
            <a:r>
              <a:rPr lang="en-US" altLang="zh-CN" sz="2200" b="1" cap="none" spc="0" dirty="0">
                <a:ln w="10160">
                  <a:noFill/>
                  <a:prstDash val="solid"/>
                </a:ln>
                <a:solidFill>
                  <a:schemeClr val="tx2"/>
                </a:solidFill>
              </a:rPr>
              <a:t>Obviously objective scores cannot evaluate the result well.</a:t>
            </a:r>
          </a:p>
          <a:p>
            <a:pPr algn="just">
              <a:lnSpc>
                <a:spcPct val="130000"/>
              </a:lnSpc>
            </a:pPr>
            <a:r>
              <a:rPr lang="en-US" altLang="zh-CN" sz="2200" b="1" dirty="0">
                <a:ln w="10160">
                  <a:noFill/>
                  <a:prstDash val="solid"/>
                </a:ln>
                <a:solidFill>
                  <a:schemeClr val="tx2"/>
                </a:solidFill>
              </a:rPr>
              <a:t>So the author </a:t>
            </a:r>
            <a:r>
              <a:rPr lang="en-US" altLang="zh-CN" sz="2200" b="1" dirty="0">
                <a:ln w="10160">
                  <a:noFill/>
                  <a:prstDash val="solid"/>
                </a:ln>
                <a:solidFill>
                  <a:srgbClr val="FF0000"/>
                </a:solidFill>
              </a:rPr>
              <a:t>designed questionnaires </a:t>
            </a:r>
            <a:r>
              <a:rPr lang="en-US" altLang="zh-CN" sz="2200" b="1" dirty="0">
                <a:ln w="10160">
                  <a:noFill/>
                  <a:prstDash val="solid"/>
                </a:ln>
                <a:solidFill>
                  <a:schemeClr val="tx2"/>
                </a:solidFill>
              </a:rPr>
              <a:t>whose question includes “rate from 1-5” and  “which one is better among the 3”. </a:t>
            </a:r>
          </a:p>
          <a:p>
            <a:pPr algn="just">
              <a:lnSpc>
                <a:spcPct val="130000"/>
              </a:lnSpc>
            </a:pPr>
            <a:r>
              <a:rPr lang="en-US" altLang="zh-CN" sz="2200" b="1" dirty="0">
                <a:ln w="10160">
                  <a:noFill/>
                  <a:prstDash val="solid"/>
                </a:ln>
                <a:solidFill>
                  <a:schemeClr val="tx2"/>
                </a:solidFill>
              </a:rPr>
              <a:t>The questionnaires are delivered to </a:t>
            </a:r>
            <a:r>
              <a:rPr lang="en-US" altLang="zh-CN" sz="2200" b="1" dirty="0">
                <a:ln w="10160">
                  <a:noFill/>
                  <a:prstDash val="solid"/>
                </a:ln>
                <a:solidFill>
                  <a:srgbClr val="FF0000"/>
                </a:solidFill>
              </a:rPr>
              <a:t>19 users</a:t>
            </a:r>
            <a:r>
              <a:rPr lang="en-US" altLang="zh-CN" sz="2200" b="1" dirty="0">
                <a:ln w="10160">
                  <a:noFill/>
                  <a:prstDash val="solid"/>
                </a:ln>
                <a:solidFill>
                  <a:schemeClr val="tx2"/>
                </a:solidFill>
              </a:rPr>
              <a:t>, among which 10 are experts.</a:t>
            </a:r>
          </a:p>
          <a:p>
            <a:pPr algn="just">
              <a:lnSpc>
                <a:spcPct val="130000"/>
              </a:lnSpc>
            </a:pPr>
            <a:r>
              <a:rPr lang="en-US" altLang="zh-CN" sz="2200" b="1" dirty="0">
                <a:ln w="10160">
                  <a:noFill/>
                  <a:prstDash val="solid"/>
                </a:ln>
                <a:solidFill>
                  <a:schemeClr val="tx2"/>
                </a:solidFill>
              </a:rPr>
              <a:t>T</a:t>
            </a:r>
            <a:r>
              <a:rPr lang="en-US" altLang="zh-CN" sz="2200" b="1" cap="none" spc="0" dirty="0">
                <a:ln w="10160">
                  <a:noFill/>
                  <a:prstDash val="solid"/>
                </a:ln>
                <a:solidFill>
                  <a:schemeClr val="tx2"/>
                </a:solidFill>
              </a:rPr>
              <a:t>he </a:t>
            </a:r>
            <a:r>
              <a:rPr lang="en-US" altLang="zh-CN" sz="2200" b="1" dirty="0">
                <a:ln w="10160">
                  <a:noFill/>
                  <a:prstDash val="solid"/>
                </a:ln>
                <a:solidFill>
                  <a:schemeClr val="tx2"/>
                </a:solidFill>
              </a:rPr>
              <a:t>score of their method seemed quite competitive, and did not vary between experts and amateurs.</a:t>
            </a:r>
            <a:endParaRPr lang="zh-CN" altLang="en-US" sz="2200" b="1" cap="none" spc="0" dirty="0">
              <a:ln w="10160">
                <a:noFill/>
                <a:prstDash val="solid"/>
              </a:ln>
              <a:solidFill>
                <a:schemeClr val="tx2"/>
              </a:solidFill>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D2A624D-643A-0EDE-4BAC-24721211C187}"/>
              </a:ext>
            </a:extLst>
          </p:cNvPr>
          <p:cNvPicPr>
            <a:picLocks noChangeAspect="1"/>
          </p:cNvPicPr>
          <p:nvPr/>
        </p:nvPicPr>
        <p:blipFill rotWithShape="1">
          <a:blip r:embed="rId3"/>
          <a:srcRect l="11451" t="56773" r="12070" b="517"/>
          <a:stretch/>
        </p:blipFill>
        <p:spPr>
          <a:xfrm>
            <a:off x="700182" y="1204173"/>
            <a:ext cx="5084798" cy="2761337"/>
          </a:xfrm>
          <a:prstGeom prst="rect">
            <a:avLst/>
          </a:prstGeom>
        </p:spPr>
      </p:pic>
      <p:pic>
        <p:nvPicPr>
          <p:cNvPr id="9" name="图片 8">
            <a:extLst>
              <a:ext uri="{FF2B5EF4-FFF2-40B4-BE49-F238E27FC236}">
                <a16:creationId xmlns:a16="http://schemas.microsoft.com/office/drawing/2014/main" id="{0843EC00-1ADF-1638-47C6-304ED700A017}"/>
              </a:ext>
            </a:extLst>
          </p:cNvPr>
          <p:cNvPicPr>
            <a:picLocks noChangeAspect="1"/>
          </p:cNvPicPr>
          <p:nvPr/>
        </p:nvPicPr>
        <p:blipFill>
          <a:blip r:embed="rId4"/>
          <a:stretch>
            <a:fillRect/>
          </a:stretch>
        </p:blipFill>
        <p:spPr>
          <a:xfrm>
            <a:off x="700182" y="4144330"/>
            <a:ext cx="4943069" cy="2230017"/>
          </a:xfrm>
          <a:prstGeom prst="rect">
            <a:avLst/>
          </a:prstGeom>
        </p:spPr>
      </p:pic>
    </p:spTree>
    <p:extLst>
      <p:ext uri="{BB962C8B-B14F-4D97-AF65-F5344CB8AC3E}">
        <p14:creationId xmlns:p14="http://schemas.microsoft.com/office/powerpoint/2010/main" val="661957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en-US" altLang="zh-CN" dirty="0"/>
              <a:t>Reproduction</a:t>
            </a:r>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02</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a:xfrm>
            <a:off x="960840" y="3429000"/>
            <a:ext cx="9605560" cy="1222597"/>
          </a:xfrm>
        </p:spPr>
        <p:txBody>
          <a:bodyPr>
            <a:normAutofit/>
          </a:bodyPr>
          <a:lstStyle/>
          <a:p>
            <a:r>
              <a:rPr lang="en-US" altLang="zh-CN" sz="2400" dirty="0">
                <a:solidFill>
                  <a:schemeClr val="tx1"/>
                </a:solidFill>
              </a:rPr>
              <a:t>The work we have done during reproductions.</a:t>
            </a:r>
          </a:p>
        </p:txBody>
      </p:sp>
    </p:spTree>
    <p:extLst>
      <p:ext uri="{BB962C8B-B14F-4D97-AF65-F5344CB8AC3E}">
        <p14:creationId xmlns:p14="http://schemas.microsoft.com/office/powerpoint/2010/main" val="33950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02-1 Reproduction overview(1/1)</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17</a:t>
            </a:fld>
            <a:endParaRPr lang="zh-CN" altLang="en-US" dirty="0"/>
          </a:p>
        </p:txBody>
      </p:sp>
      <p:sp>
        <p:nvSpPr>
          <p:cNvPr id="4" name="矩形 3">
            <a:extLst>
              <a:ext uri="{FF2B5EF4-FFF2-40B4-BE49-F238E27FC236}">
                <a16:creationId xmlns:a16="http://schemas.microsoft.com/office/drawing/2014/main" id="{FF6075CB-5C8B-8511-F9E8-6C034693B18E}"/>
              </a:ext>
            </a:extLst>
          </p:cNvPr>
          <p:cNvSpPr/>
          <p:nvPr/>
        </p:nvSpPr>
        <p:spPr>
          <a:xfrm>
            <a:off x="597311" y="1218560"/>
            <a:ext cx="10720721" cy="6370975"/>
          </a:xfrm>
          <a:prstGeom prst="rect">
            <a:avLst/>
          </a:prstGeom>
          <a:noFill/>
        </p:spPr>
        <p:txBody>
          <a:bodyPr wrap="square" lIns="91440" tIns="45720" rIns="91440" bIns="45720">
            <a:spAutoFit/>
          </a:bodyPr>
          <a:lstStyle/>
          <a:p>
            <a:r>
              <a:rPr lang="en-US" altLang="zh-CN" sz="2400" b="1" cap="none" spc="0" dirty="0">
                <a:ln w="10160">
                  <a:noFill/>
                  <a:prstDash val="solid"/>
                </a:ln>
              </a:rPr>
              <a:t>Some parts of the method is novel at 2016 but common nowadays, such as </a:t>
            </a:r>
            <a:r>
              <a:rPr lang="en-US" altLang="zh-CN" sz="2400" b="1" dirty="0">
                <a:ln w="10160">
                  <a:noFill/>
                  <a:prstDash val="solid"/>
                </a:ln>
              </a:rPr>
              <a:t>the </a:t>
            </a:r>
            <a:r>
              <a:rPr lang="en-US" altLang="zh-CN" sz="2400" b="1" cap="none" spc="0" dirty="0" err="1">
                <a:ln w="10160">
                  <a:noFill/>
                  <a:prstDash val="solid"/>
                </a:ln>
              </a:rPr>
              <a:t>BatchNorm</a:t>
            </a:r>
            <a:r>
              <a:rPr lang="en-US" altLang="zh-CN" sz="2400" b="1" cap="none" spc="0" dirty="0">
                <a:ln w="10160">
                  <a:noFill/>
                  <a:prstDash val="solid"/>
                </a:ln>
              </a:rPr>
              <a:t> layer and </a:t>
            </a:r>
            <a:r>
              <a:rPr lang="en-US" altLang="zh-CN" sz="2400" b="1" cap="none" spc="0" dirty="0" err="1">
                <a:ln w="10160">
                  <a:noFill/>
                  <a:prstDash val="solid"/>
                </a:ln>
              </a:rPr>
              <a:t>adam</a:t>
            </a:r>
            <a:r>
              <a:rPr lang="en-US" altLang="zh-CN" sz="2400" b="1" cap="none" spc="0" dirty="0">
                <a:ln w="10160">
                  <a:noFill/>
                  <a:prstDash val="solid"/>
                </a:ln>
              </a:rPr>
              <a:t> optimizer.</a:t>
            </a:r>
          </a:p>
          <a:p>
            <a:endParaRPr lang="en-US" altLang="zh-CN" sz="2400" b="1" dirty="0">
              <a:ln w="10160">
                <a:noFill/>
                <a:prstDash val="solid"/>
              </a:ln>
            </a:endParaRPr>
          </a:p>
          <a:p>
            <a:r>
              <a:rPr lang="en-US" altLang="zh-CN" sz="2400" b="1" cap="none" spc="0" dirty="0">
                <a:ln w="10160">
                  <a:noFill/>
                  <a:prstDash val="solid"/>
                </a:ln>
              </a:rPr>
              <a:t>So ou</a:t>
            </a:r>
            <a:r>
              <a:rPr lang="en-US" altLang="zh-CN" sz="2400" b="1" dirty="0">
                <a:ln w="10160">
                  <a:noFill/>
                  <a:prstDash val="solid"/>
                </a:ln>
              </a:rPr>
              <a:t>r rewritten code is kind of simpler than the author’s </a:t>
            </a:r>
            <a:r>
              <a:rPr lang="en-US" altLang="zh-CN" sz="2400" b="1" dirty="0" err="1">
                <a:ln w="10160">
                  <a:noFill/>
                  <a:prstDash val="solid"/>
                </a:ln>
              </a:rPr>
              <a:t>lua</a:t>
            </a:r>
            <a:r>
              <a:rPr lang="en-US" altLang="zh-CN" sz="2400" b="1" dirty="0">
                <a:ln w="10160">
                  <a:noFill/>
                  <a:prstDash val="solid"/>
                </a:ln>
              </a:rPr>
              <a:t> code and finish rerunning every pictures appeared in the paper.</a:t>
            </a:r>
            <a:endParaRPr lang="en-US" altLang="zh-CN" sz="2400" b="1" cap="none" spc="0" dirty="0">
              <a:ln w="10160">
                <a:noFill/>
                <a:prstDash val="solid"/>
              </a:ln>
            </a:endParaRPr>
          </a:p>
          <a:p>
            <a:endParaRPr lang="en-US" altLang="zh-CN" sz="2400" b="1" dirty="0">
              <a:ln w="10160">
                <a:noFill/>
                <a:prstDash val="solid"/>
              </a:ln>
            </a:endParaRPr>
          </a:p>
          <a:p>
            <a:r>
              <a:rPr lang="en-US" altLang="zh-CN" sz="2400" b="1" cap="none" spc="0" dirty="0">
                <a:ln w="10160">
                  <a:noFill/>
                  <a:prstDash val="solid"/>
                </a:ln>
              </a:rPr>
              <a:t>But we’ve still find some challenges after going through the paper, mainly if the highlights in the paper make sense:</a:t>
            </a:r>
          </a:p>
          <a:p>
            <a:endParaRPr lang="en-US" altLang="zh-CN" sz="2400" b="1" dirty="0">
              <a:ln w="10160">
                <a:noFill/>
                <a:prstDash val="solid"/>
              </a:ln>
            </a:endParaRPr>
          </a:p>
          <a:p>
            <a:pPr marL="457200" indent="-457200">
              <a:buAutoNum type="arabicParenR"/>
            </a:pPr>
            <a:r>
              <a:rPr lang="en-US" altLang="zh-CN" sz="2400" b="1" dirty="0">
                <a:ln w="10160">
                  <a:noFill/>
                  <a:prstDash val="solid"/>
                </a:ln>
              </a:rPr>
              <a:t>In the learning stage: What’s the power of the loss function?</a:t>
            </a:r>
          </a:p>
          <a:p>
            <a:endParaRPr lang="en-US" altLang="zh-CN" sz="2400" b="1" cap="none" spc="0" dirty="0">
              <a:ln w="10160">
                <a:noFill/>
                <a:prstDash val="solid"/>
              </a:ln>
            </a:endParaRPr>
          </a:p>
          <a:p>
            <a:r>
              <a:rPr lang="en-US" altLang="zh-CN" sz="2400" b="1" dirty="0">
                <a:ln w="10160">
                  <a:noFill/>
                  <a:prstDash val="solid"/>
                </a:ln>
              </a:rPr>
              <a:t>2</a:t>
            </a:r>
            <a:r>
              <a:rPr lang="zh-CN" altLang="en-US" sz="2400" b="1" dirty="0">
                <a:ln w="10160">
                  <a:noFill/>
                  <a:prstDash val="solid"/>
                </a:ln>
              </a:rPr>
              <a:t>）</a:t>
            </a:r>
            <a:r>
              <a:rPr lang="en-US" altLang="zh-CN" sz="2400" b="1" dirty="0">
                <a:ln w="10160">
                  <a:noFill/>
                  <a:prstDash val="solid"/>
                </a:ln>
              </a:rPr>
              <a:t>In the dataset: What’s the power of the Inverse Dataset generation?</a:t>
            </a:r>
          </a:p>
          <a:p>
            <a:endParaRPr lang="en-US" altLang="zh-CN" sz="2400" b="1" cap="none" spc="0" dirty="0">
              <a:ln w="10160">
                <a:noFill/>
                <a:prstDash val="solid"/>
              </a:ln>
            </a:endParaRPr>
          </a:p>
          <a:p>
            <a:r>
              <a:rPr lang="en-US" altLang="zh-CN" sz="2400" b="1" dirty="0">
                <a:ln w="10160">
                  <a:noFill/>
                  <a:prstDash val="solid"/>
                </a:ln>
              </a:rPr>
              <a:t>So we’ve designed further comparison experiments to test these.</a:t>
            </a:r>
            <a:endParaRPr lang="en-US" altLang="zh-CN" sz="2400" b="1" cap="none" spc="0" dirty="0">
              <a:ln w="10160">
                <a:noFill/>
                <a:prstDash val="solid"/>
              </a:ln>
            </a:endParaRPr>
          </a:p>
          <a:p>
            <a:endParaRPr lang="en-US" altLang="zh-CN" sz="2400" b="1" i="1" dirty="0">
              <a:ln w="10160">
                <a:noFill/>
                <a:prstDash val="solid"/>
              </a:ln>
              <a:effectLst>
                <a:outerShdw blurRad="38100" dist="22860" dir="5400000" algn="tl" rotWithShape="0">
                  <a:srgbClr val="000000">
                    <a:alpha val="30000"/>
                  </a:srgbClr>
                </a:outerShdw>
              </a:effectLst>
              <a:latin typeface="-apple-system"/>
            </a:endParaRPr>
          </a:p>
          <a:p>
            <a:endParaRPr lang="en-US" altLang="zh-CN" sz="2400" b="1" i="1" dirty="0">
              <a:effectLst/>
              <a:latin typeface="-apple-system"/>
            </a:endParaRPr>
          </a:p>
          <a:p>
            <a:endParaRPr lang="zh-CN" altLang="en-US" sz="2400" b="1" cap="none" spc="0" dirty="0">
              <a:ln w="10160">
                <a:noFill/>
                <a:prstDash val="solid"/>
              </a:ln>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2581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results(1/10)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18</a:t>
            </a:fld>
            <a:endParaRPr lang="zh-CN" altLang="en-US" dirty="0"/>
          </a:p>
        </p:txBody>
      </p:sp>
      <p:sp>
        <p:nvSpPr>
          <p:cNvPr id="4" name="矩形 3">
            <a:extLst>
              <a:ext uri="{FF2B5EF4-FFF2-40B4-BE49-F238E27FC236}">
                <a16:creationId xmlns:a16="http://schemas.microsoft.com/office/drawing/2014/main" id="{FF6075CB-5C8B-8511-F9E8-6C034693B18E}"/>
              </a:ext>
            </a:extLst>
          </p:cNvPr>
          <p:cNvSpPr/>
          <p:nvPr/>
        </p:nvSpPr>
        <p:spPr>
          <a:xfrm>
            <a:off x="718218" y="3412468"/>
            <a:ext cx="10720721" cy="2308324"/>
          </a:xfrm>
          <a:prstGeom prst="rect">
            <a:avLst/>
          </a:prstGeom>
          <a:noFill/>
        </p:spPr>
        <p:txBody>
          <a:bodyPr wrap="square" lIns="91440" tIns="45720" rIns="91440" bIns="45720">
            <a:spAutoFit/>
          </a:bodyPr>
          <a:lstStyle/>
          <a:p>
            <a:r>
              <a:rPr lang="en-US" altLang="zh-CN" sz="2400" b="1" cap="none" spc="0" dirty="0">
                <a:ln w="10160">
                  <a:noFill/>
                  <a:prstDash val="solid"/>
                </a:ln>
              </a:rPr>
              <a:t>The author provided multiple models without full descriptions: there are “gan”,”pencil1/2” model </a:t>
            </a:r>
            <a:r>
              <a:rPr lang="en-US" altLang="zh-CN" sz="2400" b="1" cap="none" spc="0" dirty="0">
                <a:ln w="10160">
                  <a:noFill/>
                  <a:prstDash val="solid"/>
                </a:ln>
                <a:solidFill>
                  <a:srgbClr val="FF0000"/>
                </a:solidFill>
              </a:rPr>
              <a:t>but the original paper did not mention </a:t>
            </a:r>
            <a:r>
              <a:rPr lang="en-US" altLang="zh-CN" sz="2400" b="1" dirty="0">
                <a:ln w="10160">
                  <a:noFill/>
                  <a:prstDash val="solid"/>
                </a:ln>
                <a:solidFill>
                  <a:srgbClr val="FF0000"/>
                </a:solidFill>
              </a:rPr>
              <a:t>them</a:t>
            </a:r>
            <a:r>
              <a:rPr lang="en-US" altLang="zh-CN" sz="2400" b="1" cap="none" spc="0" dirty="0">
                <a:ln w="10160">
                  <a:noFill/>
                  <a:prstDash val="solid"/>
                </a:ln>
                <a:solidFill>
                  <a:srgbClr val="FF0000"/>
                </a:solidFill>
              </a:rPr>
              <a:t> at all.</a:t>
            </a:r>
          </a:p>
          <a:p>
            <a:r>
              <a:rPr lang="en-US" altLang="zh-CN" sz="2400" b="1" dirty="0">
                <a:ln w="10160">
                  <a:noFill/>
                  <a:prstDash val="solid"/>
                </a:ln>
              </a:rPr>
              <a:t>And in these new models, “model_gan.t7” perform quite better.</a:t>
            </a:r>
          </a:p>
          <a:p>
            <a:endParaRPr lang="en-US" altLang="zh-CN" sz="2400" b="1" cap="none" spc="0" dirty="0">
              <a:ln w="10160">
                <a:noFill/>
                <a:prstDash val="solid"/>
              </a:ln>
            </a:endParaRPr>
          </a:p>
          <a:p>
            <a:r>
              <a:rPr lang="en-US" altLang="zh-CN" sz="2400" b="1" dirty="0">
                <a:ln w="10160">
                  <a:noFill/>
                  <a:prstDash val="solid"/>
                </a:ln>
              </a:rPr>
              <a:t>So we only attempt to </a:t>
            </a:r>
            <a:r>
              <a:rPr lang="en-US" altLang="zh-CN" sz="2400" b="1" dirty="0" err="1">
                <a:ln w="10160">
                  <a:noFill/>
                  <a:prstDash val="solid"/>
                </a:ln>
              </a:rPr>
              <a:t>reproduct</a:t>
            </a:r>
            <a:r>
              <a:rPr lang="en-US" altLang="zh-CN" sz="2400" b="1" dirty="0">
                <a:ln w="10160">
                  <a:noFill/>
                  <a:prstDash val="solid"/>
                </a:ln>
              </a:rPr>
              <a:t> the original model “model_mse.t7”, and use others to generate </a:t>
            </a:r>
            <a:r>
              <a:rPr lang="en-US" altLang="zh-CN" sz="2400" b="1" dirty="0" err="1">
                <a:ln w="10160">
                  <a:noFill/>
                  <a:prstDash val="solid"/>
                </a:ln>
              </a:rPr>
              <a:t>groundtruth</a:t>
            </a:r>
            <a:r>
              <a:rPr lang="en-US" altLang="zh-CN" sz="2400" b="1" dirty="0">
                <a:ln w="10160">
                  <a:noFill/>
                  <a:prstDash val="solid"/>
                </a:ln>
              </a:rPr>
              <a:t>.</a:t>
            </a:r>
            <a:endParaRPr lang="zh-CN" altLang="en-US" sz="2400" b="1" cap="none" spc="0" dirty="0">
              <a:ln w="10160">
                <a:noFill/>
                <a:prstDash val="solid"/>
              </a:ln>
            </a:endParaRPr>
          </a:p>
        </p:txBody>
      </p:sp>
      <p:pic>
        <p:nvPicPr>
          <p:cNvPr id="8" name="图片 7">
            <a:extLst>
              <a:ext uri="{FF2B5EF4-FFF2-40B4-BE49-F238E27FC236}">
                <a16:creationId xmlns:a16="http://schemas.microsoft.com/office/drawing/2014/main" id="{94ADDE51-91E2-310D-C137-E0ABA3492463}"/>
              </a:ext>
            </a:extLst>
          </p:cNvPr>
          <p:cNvPicPr>
            <a:picLocks noChangeAspect="1"/>
          </p:cNvPicPr>
          <p:nvPr/>
        </p:nvPicPr>
        <p:blipFill rotWithShape="1">
          <a:blip r:embed="rId3"/>
          <a:srcRect r="44536"/>
          <a:stretch/>
        </p:blipFill>
        <p:spPr>
          <a:xfrm>
            <a:off x="552156" y="1095022"/>
            <a:ext cx="4421038" cy="2135900"/>
          </a:xfrm>
          <a:prstGeom prst="rect">
            <a:avLst/>
          </a:prstGeom>
        </p:spPr>
      </p:pic>
      <p:pic>
        <p:nvPicPr>
          <p:cNvPr id="10" name="图片 9">
            <a:extLst>
              <a:ext uri="{FF2B5EF4-FFF2-40B4-BE49-F238E27FC236}">
                <a16:creationId xmlns:a16="http://schemas.microsoft.com/office/drawing/2014/main" id="{136CBEEA-48CE-FE6F-FB6E-6DF8D668C566}"/>
              </a:ext>
            </a:extLst>
          </p:cNvPr>
          <p:cNvPicPr>
            <a:picLocks noChangeAspect="1"/>
          </p:cNvPicPr>
          <p:nvPr/>
        </p:nvPicPr>
        <p:blipFill>
          <a:blip r:embed="rId4"/>
          <a:stretch>
            <a:fillRect/>
          </a:stretch>
        </p:blipFill>
        <p:spPr>
          <a:xfrm>
            <a:off x="8186346" y="1095022"/>
            <a:ext cx="3086531" cy="1991003"/>
          </a:xfrm>
          <a:prstGeom prst="rect">
            <a:avLst/>
          </a:prstGeom>
        </p:spPr>
      </p:pic>
      <p:pic>
        <p:nvPicPr>
          <p:cNvPr id="12" name="图片 11">
            <a:extLst>
              <a:ext uri="{FF2B5EF4-FFF2-40B4-BE49-F238E27FC236}">
                <a16:creationId xmlns:a16="http://schemas.microsoft.com/office/drawing/2014/main" id="{9E82B343-D7BA-3A11-82D1-FF4BBD0783B8}"/>
              </a:ext>
            </a:extLst>
          </p:cNvPr>
          <p:cNvPicPr>
            <a:picLocks noChangeAspect="1"/>
          </p:cNvPicPr>
          <p:nvPr/>
        </p:nvPicPr>
        <p:blipFill rotWithShape="1">
          <a:blip r:embed="rId5"/>
          <a:srcRect r="25041"/>
          <a:stretch/>
        </p:blipFill>
        <p:spPr>
          <a:xfrm>
            <a:off x="5046194" y="1095022"/>
            <a:ext cx="3224505" cy="2238989"/>
          </a:xfrm>
          <a:prstGeom prst="rect">
            <a:avLst/>
          </a:prstGeom>
        </p:spPr>
      </p:pic>
    </p:spTree>
    <p:extLst>
      <p:ext uri="{BB962C8B-B14F-4D97-AF65-F5344CB8AC3E}">
        <p14:creationId xmlns:p14="http://schemas.microsoft.com/office/powerpoint/2010/main" val="37918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02-1 Main Reproduction results(2/10)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19</a:t>
            </a:fld>
            <a:endParaRPr lang="zh-CN" altLang="en-US" dirty="0"/>
          </a:p>
        </p:txBody>
      </p:sp>
      <p:pic>
        <p:nvPicPr>
          <p:cNvPr id="6" name="图片 5">
            <a:extLst>
              <a:ext uri="{FF2B5EF4-FFF2-40B4-BE49-F238E27FC236}">
                <a16:creationId xmlns:a16="http://schemas.microsoft.com/office/drawing/2014/main" id="{34EEEB5B-E76C-BD49-A7EC-82F1976526CC}"/>
              </a:ext>
            </a:extLst>
          </p:cNvPr>
          <p:cNvPicPr>
            <a:picLocks noChangeAspect="1"/>
          </p:cNvPicPr>
          <p:nvPr/>
        </p:nvPicPr>
        <p:blipFill>
          <a:blip r:embed="rId3"/>
          <a:stretch>
            <a:fillRect/>
          </a:stretch>
        </p:blipFill>
        <p:spPr>
          <a:xfrm>
            <a:off x="3056933" y="975930"/>
            <a:ext cx="2832326" cy="3628477"/>
          </a:xfrm>
          <a:prstGeom prst="rect">
            <a:avLst/>
          </a:prstGeom>
        </p:spPr>
      </p:pic>
      <p:pic>
        <p:nvPicPr>
          <p:cNvPr id="9" name="图片 8">
            <a:extLst>
              <a:ext uri="{FF2B5EF4-FFF2-40B4-BE49-F238E27FC236}">
                <a16:creationId xmlns:a16="http://schemas.microsoft.com/office/drawing/2014/main" id="{A324CC9C-3358-85FF-1B07-DA86CD5DFADF}"/>
              </a:ext>
            </a:extLst>
          </p:cNvPr>
          <p:cNvPicPr>
            <a:picLocks noChangeAspect="1"/>
          </p:cNvPicPr>
          <p:nvPr/>
        </p:nvPicPr>
        <p:blipFill>
          <a:blip r:embed="rId4"/>
          <a:stretch>
            <a:fillRect/>
          </a:stretch>
        </p:blipFill>
        <p:spPr>
          <a:xfrm>
            <a:off x="230097" y="966101"/>
            <a:ext cx="2826836" cy="3628477"/>
          </a:xfrm>
          <a:prstGeom prst="rect">
            <a:avLst/>
          </a:prstGeom>
        </p:spPr>
      </p:pic>
      <p:pic>
        <p:nvPicPr>
          <p:cNvPr id="13" name="图片 12">
            <a:extLst>
              <a:ext uri="{FF2B5EF4-FFF2-40B4-BE49-F238E27FC236}">
                <a16:creationId xmlns:a16="http://schemas.microsoft.com/office/drawing/2014/main" id="{1D23E29E-9E1A-766A-3822-6240B2B8BAFF}"/>
              </a:ext>
            </a:extLst>
          </p:cNvPr>
          <p:cNvPicPr>
            <a:picLocks noChangeAspect="1"/>
          </p:cNvPicPr>
          <p:nvPr/>
        </p:nvPicPr>
        <p:blipFill>
          <a:blip r:embed="rId5"/>
          <a:stretch>
            <a:fillRect/>
          </a:stretch>
        </p:blipFill>
        <p:spPr>
          <a:xfrm>
            <a:off x="5865827" y="966101"/>
            <a:ext cx="2915488" cy="3628477"/>
          </a:xfrm>
          <a:prstGeom prst="rect">
            <a:avLst/>
          </a:prstGeom>
        </p:spPr>
      </p:pic>
      <p:pic>
        <p:nvPicPr>
          <p:cNvPr id="15" name="图片 14">
            <a:extLst>
              <a:ext uri="{FF2B5EF4-FFF2-40B4-BE49-F238E27FC236}">
                <a16:creationId xmlns:a16="http://schemas.microsoft.com/office/drawing/2014/main" id="{D35B4AA6-7AB0-A9C2-BE8B-D48ABA76D7EC}"/>
              </a:ext>
            </a:extLst>
          </p:cNvPr>
          <p:cNvPicPr>
            <a:picLocks noChangeAspect="1"/>
          </p:cNvPicPr>
          <p:nvPr/>
        </p:nvPicPr>
        <p:blipFill>
          <a:blip r:embed="rId6"/>
          <a:stretch>
            <a:fillRect/>
          </a:stretch>
        </p:blipFill>
        <p:spPr>
          <a:xfrm>
            <a:off x="8781315" y="953448"/>
            <a:ext cx="2900762" cy="3650959"/>
          </a:xfrm>
          <a:prstGeom prst="rect">
            <a:avLst/>
          </a:prstGeom>
        </p:spPr>
      </p:pic>
      <p:sp>
        <p:nvSpPr>
          <p:cNvPr id="16" name="矩形 15">
            <a:extLst>
              <a:ext uri="{FF2B5EF4-FFF2-40B4-BE49-F238E27FC236}">
                <a16:creationId xmlns:a16="http://schemas.microsoft.com/office/drawing/2014/main" id="{08775B89-42B5-31DC-ECA1-25F5A04C3698}"/>
              </a:ext>
            </a:extLst>
          </p:cNvPr>
          <p:cNvSpPr/>
          <p:nvPr/>
        </p:nvSpPr>
        <p:spPr>
          <a:xfrm>
            <a:off x="528898" y="4856873"/>
            <a:ext cx="10720721" cy="461665"/>
          </a:xfrm>
          <a:prstGeom prst="rect">
            <a:avLst/>
          </a:prstGeom>
          <a:noFill/>
        </p:spPr>
        <p:txBody>
          <a:bodyPr wrap="square" lIns="91440" tIns="45720" rIns="91440" bIns="45720">
            <a:spAutoFit/>
          </a:bodyPr>
          <a:lstStyle/>
          <a:p>
            <a:r>
              <a:rPr lang="en-US" altLang="zh-CN" sz="2400" b="1" cap="none" spc="0" dirty="0">
                <a:ln w="10160">
                  <a:noFill/>
                  <a:prstDash val="solid"/>
                </a:ln>
              </a:rPr>
              <a:t>From left to right: </a:t>
            </a:r>
            <a:r>
              <a:rPr lang="en-US" altLang="zh-CN" sz="2400" b="1" cap="none" spc="0" dirty="0" err="1">
                <a:ln w="10160">
                  <a:noFill/>
                  <a:prstDash val="solid"/>
                </a:ln>
              </a:rPr>
              <a:t>mse</a:t>
            </a:r>
            <a:r>
              <a:rPr lang="en-US" altLang="zh-CN" sz="2400" b="1" cap="none" spc="0" dirty="0">
                <a:ln w="10160">
                  <a:noFill/>
                  <a:prstDash val="solid"/>
                </a:ln>
              </a:rPr>
              <a:t>, </a:t>
            </a:r>
            <a:r>
              <a:rPr lang="en-US" altLang="zh-CN" sz="2400" b="1" cap="none" spc="0" dirty="0" err="1">
                <a:ln w="10160">
                  <a:noFill/>
                  <a:prstDash val="solid"/>
                </a:ln>
              </a:rPr>
              <a:t>gan</a:t>
            </a:r>
            <a:r>
              <a:rPr lang="en-US" altLang="zh-CN" sz="2400" b="1" cap="none" spc="0" dirty="0">
                <a:ln w="10160">
                  <a:noFill/>
                  <a:prstDash val="solid"/>
                </a:ln>
              </a:rPr>
              <a:t>, pencil1, pencil2</a:t>
            </a:r>
            <a:endParaRPr lang="zh-CN" altLang="en-US" sz="2400" b="1" cap="none" spc="0" dirty="0">
              <a:ln w="10160">
                <a:noFill/>
                <a:prstDash val="solid"/>
              </a:ln>
            </a:endParaRPr>
          </a:p>
        </p:txBody>
      </p:sp>
    </p:spTree>
    <p:extLst>
      <p:ext uri="{BB962C8B-B14F-4D97-AF65-F5344CB8AC3E}">
        <p14:creationId xmlns:p14="http://schemas.microsoft.com/office/powerpoint/2010/main" val="11703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84E9945-F3C2-4023-A547-697A62835A1F}"/>
              </a:ext>
            </a:extLst>
          </p:cNvPr>
          <p:cNvSpPr/>
          <p:nvPr/>
        </p:nvSpPr>
        <p:spPr>
          <a:xfrm>
            <a:off x="10" y="10"/>
            <a:ext cx="12191980" cy="6857990"/>
          </a:xfrm>
          <a:prstGeom prst="rect">
            <a:avLst/>
          </a:prstGeom>
          <a:blipFill dpi="0" rotWithShape="1">
            <a:blip r:embed="rId3">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3" name="组合 2">
            <a:extLst>
              <a:ext uri="{FF2B5EF4-FFF2-40B4-BE49-F238E27FC236}">
                <a16:creationId xmlns:a16="http://schemas.microsoft.com/office/drawing/2014/main" id="{BDEEF630-E241-47AA-BBEA-5014DEE18790}"/>
              </a:ext>
            </a:extLst>
          </p:cNvPr>
          <p:cNvGrpSpPr/>
          <p:nvPr/>
        </p:nvGrpSpPr>
        <p:grpSpPr>
          <a:xfrm>
            <a:off x="793780" y="1914112"/>
            <a:ext cx="2974123" cy="4082104"/>
            <a:chOff x="870884" y="1424537"/>
            <a:chExt cx="2974123" cy="3611816"/>
          </a:xfrm>
        </p:grpSpPr>
        <p:sp>
          <p:nvSpPr>
            <p:cNvPr id="11" name="椭圆 10">
              <a:extLst>
                <a:ext uri="{FF2B5EF4-FFF2-40B4-BE49-F238E27FC236}">
                  <a16:creationId xmlns:a16="http://schemas.microsoft.com/office/drawing/2014/main" id="{50233245-EB31-4DE9-831A-0D881E502C02}"/>
                </a:ext>
              </a:extLst>
            </p:cNvPr>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pic>
          <p:nvPicPr>
            <p:cNvPr id="10" name="图片 9">
              <a:extLst>
                <a:ext uri="{FF2B5EF4-FFF2-40B4-BE49-F238E27FC236}">
                  <a16:creationId xmlns:a16="http://schemas.microsoft.com/office/drawing/2014/main" id="{3573E33A-B581-4106-913A-FFF18735F53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32998"/>
            <a:stretch/>
          </p:blipFill>
          <p:spPr>
            <a:xfrm>
              <a:off x="1220247" y="1857063"/>
              <a:ext cx="1957015" cy="3160925"/>
            </a:xfrm>
            <a:prstGeom prst="rect">
              <a:avLst/>
            </a:prstGeom>
          </p:spPr>
        </p:pic>
        <p:sp>
          <p:nvSpPr>
            <p:cNvPr id="5" name="文本框 4">
              <a:extLst>
                <a:ext uri="{FF2B5EF4-FFF2-40B4-BE49-F238E27FC236}">
                  <a16:creationId xmlns:a16="http://schemas.microsoft.com/office/drawing/2014/main" id="{62147B20-C522-4B7C-ABB1-0C68667B5D15}"/>
                </a:ext>
              </a:extLst>
            </p:cNvPr>
            <p:cNvSpPr txBox="1"/>
            <p:nvPr/>
          </p:nvSpPr>
          <p:spPr>
            <a:xfrm>
              <a:off x="2568517" y="1424537"/>
              <a:ext cx="1181862" cy="2035124"/>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en-US" altLang="zh-CN" sz="3200" b="1" i="0" u="none" strike="noStrike" kern="1200" cap="none" spc="0" normalizeH="0" baseline="0" noProof="0" dirty="0">
                  <a:ln>
                    <a:noFill/>
                  </a:ln>
                  <a:solidFill>
                    <a:srgbClr val="003F88"/>
                  </a:solidFill>
                  <a:effectLst/>
                  <a:uLnTx/>
                  <a:uFillTx/>
                  <a:latin typeface="Arial"/>
                  <a:ea typeface="Microsoft YaHei"/>
                  <a:cs typeface="+mn-cs"/>
                </a:rPr>
                <a:t>CON</a:t>
              </a:r>
              <a:r>
                <a:rPr kumimoji="0" lang="en-US" altLang="zh-CN" sz="3200" b="1" i="0" u="none" strike="noStrike" kern="1200" cap="none" spc="0" normalizeH="0" baseline="0" noProof="0" dirty="0">
                  <a:ln>
                    <a:noFill/>
                  </a:ln>
                  <a:solidFill>
                    <a:srgbClr val="FFFFFF"/>
                  </a:solidFill>
                  <a:effectLst/>
                  <a:uLnTx/>
                  <a:uFillTx/>
                  <a:latin typeface="Arial"/>
                  <a:ea typeface="Microsoft YaHei"/>
                  <a:cs typeface="+mn-cs"/>
                </a:rPr>
                <a:t>TENTS</a:t>
              </a:r>
              <a:endParaRPr kumimoji="0" lang="zh-CN" altLang="en-US" sz="3200" b="1"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6" name="文本框 5">
              <a:extLst>
                <a:ext uri="{FF2B5EF4-FFF2-40B4-BE49-F238E27FC236}">
                  <a16:creationId xmlns:a16="http://schemas.microsoft.com/office/drawing/2014/main" id="{3DD3D9B8-D4D5-4E08-89D2-9CEB9C2292E1}"/>
                </a:ext>
              </a:extLst>
            </p:cNvPr>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endPar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endParaRPr>
            </a:p>
          </p:txBody>
        </p:sp>
      </p:grpSp>
      <p:grpSp>
        <p:nvGrpSpPr>
          <p:cNvPr id="55" name="组合 54">
            <a:extLst>
              <a:ext uri="{FF2B5EF4-FFF2-40B4-BE49-F238E27FC236}">
                <a16:creationId xmlns:a16="http://schemas.microsoft.com/office/drawing/2014/main" id="{5AE38801-AAD9-45E9-945B-CF81079D404A}"/>
              </a:ext>
            </a:extLst>
          </p:cNvPr>
          <p:cNvGrpSpPr/>
          <p:nvPr/>
        </p:nvGrpSpPr>
        <p:grpSpPr>
          <a:xfrm>
            <a:off x="6096000" y="2037837"/>
            <a:ext cx="4752622" cy="3846249"/>
            <a:chOff x="5395536" y="685800"/>
            <a:chExt cx="3240000" cy="4115187"/>
          </a:xfrm>
        </p:grpSpPr>
        <p:sp>
          <p:nvSpPr>
            <p:cNvPr id="56" name="文本框 55">
              <a:extLst>
                <a:ext uri="{FF2B5EF4-FFF2-40B4-BE49-F238E27FC236}">
                  <a16:creationId xmlns:a16="http://schemas.microsoft.com/office/drawing/2014/main" id="{CBE8EAC9-8496-4C87-BFDB-13866B96CD0D}"/>
                </a:ext>
              </a:extLst>
            </p:cNvPr>
            <p:cNvSpPr txBox="1"/>
            <p:nvPr/>
          </p:nvSpPr>
          <p:spPr>
            <a:xfrm>
              <a:off x="5395536" y="2866116"/>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03 </a:t>
              </a:r>
              <a:r>
                <a:rPr lang="en-US" altLang="zh-CN" sz="2800" b="1" dirty="0">
                  <a:solidFill>
                    <a:srgbClr val="3F3F3F"/>
                  </a:solidFill>
                  <a:latin typeface="Arial"/>
                  <a:ea typeface="Microsoft YaHei"/>
                </a:rPr>
                <a:t>Analysis </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7" name="文本框 56">
              <a:extLst>
                <a:ext uri="{FF2B5EF4-FFF2-40B4-BE49-F238E27FC236}">
                  <a16:creationId xmlns:a16="http://schemas.microsoft.com/office/drawing/2014/main" id="{40E3827C-003B-4936-B561-F5EC80597BFF}"/>
                </a:ext>
              </a:extLst>
            </p:cNvPr>
            <p:cNvSpPr txBox="1"/>
            <p:nvPr/>
          </p:nvSpPr>
          <p:spPr>
            <a:xfrm>
              <a:off x="5395536" y="1817529"/>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02 Reproductions</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8" name="文本框 57">
              <a:extLst>
                <a:ext uri="{FF2B5EF4-FFF2-40B4-BE49-F238E27FC236}">
                  <a16:creationId xmlns:a16="http://schemas.microsoft.com/office/drawing/2014/main" id="{DED919AF-D3BA-43E2-978A-713F1EDF03C3}"/>
                </a:ext>
              </a:extLst>
            </p:cNvPr>
            <p:cNvSpPr txBox="1"/>
            <p:nvPr/>
          </p:nvSpPr>
          <p:spPr>
            <a:xfrm>
              <a:off x="5395536" y="4080987"/>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04 Discussion</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60" name="文本框 59">
              <a:extLst>
                <a:ext uri="{FF2B5EF4-FFF2-40B4-BE49-F238E27FC236}">
                  <a16:creationId xmlns:a16="http://schemas.microsoft.com/office/drawing/2014/main" id="{C8307703-D4D9-4F72-82D7-4288F459977B}"/>
                </a:ext>
              </a:extLst>
            </p:cNvPr>
            <p:cNvSpPr txBox="1"/>
            <p:nvPr/>
          </p:nvSpPr>
          <p:spPr>
            <a:xfrm>
              <a:off x="5395536" y="685800"/>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01 </a:t>
              </a:r>
              <a:r>
                <a:rPr lang="en-US" altLang="zh-CN" sz="2800" b="1" dirty="0">
                  <a:solidFill>
                    <a:srgbClr val="3F3F3F"/>
                  </a:solidFill>
                  <a:latin typeface="Arial"/>
                  <a:ea typeface="Microsoft YaHei"/>
                </a:rPr>
                <a:t>Paper </a:t>
              </a: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Reviews </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grpSp>
      <p:sp>
        <p:nvSpPr>
          <p:cNvPr id="2" name="文本框 1">
            <a:extLst>
              <a:ext uri="{FF2B5EF4-FFF2-40B4-BE49-F238E27FC236}">
                <a16:creationId xmlns:a16="http://schemas.microsoft.com/office/drawing/2014/main" id="{04DB77FF-A600-80B8-AF65-C96BA76F8D53}"/>
              </a:ext>
            </a:extLst>
          </p:cNvPr>
          <p:cNvSpPr txBox="1"/>
          <p:nvPr/>
        </p:nvSpPr>
        <p:spPr>
          <a:xfrm>
            <a:off x="6096000" y="1063923"/>
            <a:ext cx="3240000" cy="672946"/>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00 </a:t>
            </a:r>
            <a:r>
              <a:rPr lang="en-US" altLang="zh-CN" sz="2800" b="1" dirty="0">
                <a:solidFill>
                  <a:srgbClr val="3F3F3F"/>
                </a:solidFill>
                <a:latin typeface="Arial"/>
                <a:ea typeface="Microsoft YaHei"/>
              </a:rPr>
              <a:t>Overview</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p:txBody>
      </p:sp>
    </p:spTree>
    <p:extLst>
      <p:ext uri="{BB962C8B-B14F-4D97-AF65-F5344CB8AC3E}">
        <p14:creationId xmlns:p14="http://schemas.microsoft.com/office/powerpoint/2010/main" val="2080063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results(3/10)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20</a:t>
            </a:fld>
            <a:endParaRPr lang="zh-CN" altLang="en-US" dirty="0"/>
          </a:p>
        </p:txBody>
      </p:sp>
      <p:pic>
        <p:nvPicPr>
          <p:cNvPr id="6" name="图片 5">
            <a:extLst>
              <a:ext uri="{FF2B5EF4-FFF2-40B4-BE49-F238E27FC236}">
                <a16:creationId xmlns:a16="http://schemas.microsoft.com/office/drawing/2014/main" id="{3902A847-C869-178B-C94C-22E74BAA3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64" y="1279125"/>
            <a:ext cx="3738637" cy="4856848"/>
          </a:xfrm>
          <a:prstGeom prst="rect">
            <a:avLst/>
          </a:prstGeom>
        </p:spPr>
      </p:pic>
      <p:sp>
        <p:nvSpPr>
          <p:cNvPr id="7" name="文本框 6">
            <a:extLst>
              <a:ext uri="{FF2B5EF4-FFF2-40B4-BE49-F238E27FC236}">
                <a16:creationId xmlns:a16="http://schemas.microsoft.com/office/drawing/2014/main" id="{574CA72E-1B4B-002A-2F03-526E972C49C5}"/>
              </a:ext>
            </a:extLst>
          </p:cNvPr>
          <p:cNvSpPr txBox="1"/>
          <p:nvPr/>
        </p:nvSpPr>
        <p:spPr>
          <a:xfrm>
            <a:off x="2154917" y="6196641"/>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723958" y="6196641"/>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9058234" y="6196641"/>
            <a:ext cx="678391" cy="369332"/>
          </a:xfrm>
          <a:prstGeom prst="rect">
            <a:avLst/>
          </a:prstGeom>
          <a:noFill/>
        </p:spPr>
        <p:txBody>
          <a:bodyPr wrap="none" rtlCol="0">
            <a:spAutoFit/>
          </a:bodyPr>
          <a:lstStyle/>
          <a:p>
            <a:r>
              <a:rPr lang="en-US" altLang="zh-CN" b="1" dirty="0"/>
              <a:t>Ours</a:t>
            </a:r>
            <a:endParaRPr lang="zh-CN" altLang="en-US" b="1" dirty="0"/>
          </a:p>
        </p:txBody>
      </p:sp>
      <p:pic>
        <p:nvPicPr>
          <p:cNvPr id="11" name="图片 10">
            <a:extLst>
              <a:ext uri="{FF2B5EF4-FFF2-40B4-BE49-F238E27FC236}">
                <a16:creationId xmlns:a16="http://schemas.microsoft.com/office/drawing/2014/main" id="{6D72D7F9-B478-2038-E930-A8A14EF8A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007" y="1279125"/>
            <a:ext cx="3859985" cy="4917516"/>
          </a:xfrm>
          <a:prstGeom prst="rect">
            <a:avLst/>
          </a:prstGeom>
        </p:spPr>
      </p:pic>
      <p:pic>
        <p:nvPicPr>
          <p:cNvPr id="13" name="图片 12">
            <a:extLst>
              <a:ext uri="{FF2B5EF4-FFF2-40B4-BE49-F238E27FC236}">
                <a16:creationId xmlns:a16="http://schemas.microsoft.com/office/drawing/2014/main" id="{4FB0733B-E57F-9D00-377D-964EB324A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218" y="1279126"/>
            <a:ext cx="3888764" cy="4954178"/>
          </a:xfrm>
          <a:prstGeom prst="rect">
            <a:avLst/>
          </a:prstGeom>
        </p:spPr>
      </p:pic>
      <p:sp>
        <p:nvSpPr>
          <p:cNvPr id="14" name="文本框 13">
            <a:extLst>
              <a:ext uri="{FF2B5EF4-FFF2-40B4-BE49-F238E27FC236}">
                <a16:creationId xmlns:a16="http://schemas.microsoft.com/office/drawing/2014/main" id="{E15CE44A-1FB2-1E56-9BA5-C7883D508359}"/>
              </a:ext>
            </a:extLst>
          </p:cNvPr>
          <p:cNvSpPr txBox="1"/>
          <p:nvPr/>
        </p:nvSpPr>
        <p:spPr>
          <a:xfrm>
            <a:off x="718218" y="824984"/>
            <a:ext cx="2093843" cy="369332"/>
          </a:xfrm>
          <a:prstGeom prst="rect">
            <a:avLst/>
          </a:prstGeom>
          <a:noFill/>
        </p:spPr>
        <p:txBody>
          <a:bodyPr wrap="none" rtlCol="0">
            <a:spAutoFit/>
          </a:bodyPr>
          <a:lstStyle/>
          <a:p>
            <a:r>
              <a:rPr lang="en-US" altLang="zh-CN" b="1" dirty="0"/>
              <a:t>Author’s picture A</a:t>
            </a:r>
            <a:endParaRPr lang="zh-CN" altLang="en-US" b="1" dirty="0"/>
          </a:p>
        </p:txBody>
      </p:sp>
    </p:spTree>
    <p:extLst>
      <p:ext uri="{BB962C8B-B14F-4D97-AF65-F5344CB8AC3E}">
        <p14:creationId xmlns:p14="http://schemas.microsoft.com/office/powerpoint/2010/main" val="55769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results(4/10)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21</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2077156" y="5795425"/>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646197" y="5795425"/>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8980473" y="5795425"/>
            <a:ext cx="678391" cy="369332"/>
          </a:xfrm>
          <a:prstGeom prst="rect">
            <a:avLst/>
          </a:prstGeom>
          <a:noFill/>
        </p:spPr>
        <p:txBody>
          <a:bodyPr wrap="none" rtlCol="0">
            <a:spAutoFit/>
          </a:bodyPr>
          <a:lstStyle/>
          <a:p>
            <a:r>
              <a:rPr lang="en-US" altLang="zh-CN" b="1" dirty="0"/>
              <a:t>Ours</a:t>
            </a:r>
            <a:endParaRPr lang="zh-CN" altLang="en-US" b="1" dirty="0"/>
          </a:p>
        </p:txBody>
      </p:sp>
      <p:pic>
        <p:nvPicPr>
          <p:cNvPr id="5" name="图片 4">
            <a:extLst>
              <a:ext uri="{FF2B5EF4-FFF2-40B4-BE49-F238E27FC236}">
                <a16:creationId xmlns:a16="http://schemas.microsoft.com/office/drawing/2014/main" id="{E5FA4988-AAB3-CD82-5055-5430FEAAF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38" y="1137522"/>
            <a:ext cx="3407840" cy="4657903"/>
          </a:xfrm>
          <a:prstGeom prst="rect">
            <a:avLst/>
          </a:prstGeom>
        </p:spPr>
      </p:pic>
      <p:pic>
        <p:nvPicPr>
          <p:cNvPr id="6" name="图片 5">
            <a:extLst>
              <a:ext uri="{FF2B5EF4-FFF2-40B4-BE49-F238E27FC236}">
                <a16:creationId xmlns:a16="http://schemas.microsoft.com/office/drawing/2014/main" id="{552AA5CE-060F-ED5C-0FEE-0EA55EC8F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2363" y="1273859"/>
            <a:ext cx="3484878" cy="4521566"/>
          </a:xfrm>
          <a:prstGeom prst="rect">
            <a:avLst/>
          </a:prstGeom>
        </p:spPr>
      </p:pic>
      <p:pic>
        <p:nvPicPr>
          <p:cNvPr id="11" name="图片 10">
            <a:extLst>
              <a:ext uri="{FF2B5EF4-FFF2-40B4-BE49-F238E27FC236}">
                <a16:creationId xmlns:a16="http://schemas.microsoft.com/office/drawing/2014/main" id="{89C55E77-6AC6-A41F-9A7F-C3E34BA78B08}"/>
              </a:ext>
            </a:extLst>
          </p:cNvPr>
          <p:cNvPicPr>
            <a:picLocks noChangeAspect="1"/>
          </p:cNvPicPr>
          <p:nvPr/>
        </p:nvPicPr>
        <p:blipFill>
          <a:blip r:embed="rId5"/>
          <a:stretch>
            <a:fillRect/>
          </a:stretch>
        </p:blipFill>
        <p:spPr>
          <a:xfrm>
            <a:off x="4497355" y="1009650"/>
            <a:ext cx="3256384" cy="4838700"/>
          </a:xfrm>
          <a:prstGeom prst="rect">
            <a:avLst/>
          </a:prstGeom>
        </p:spPr>
      </p:pic>
      <p:sp>
        <p:nvSpPr>
          <p:cNvPr id="12" name="文本框 11">
            <a:extLst>
              <a:ext uri="{FF2B5EF4-FFF2-40B4-BE49-F238E27FC236}">
                <a16:creationId xmlns:a16="http://schemas.microsoft.com/office/drawing/2014/main" id="{ECCD2875-B92C-AA38-C812-05D1B67A3710}"/>
              </a:ext>
            </a:extLst>
          </p:cNvPr>
          <p:cNvSpPr txBox="1"/>
          <p:nvPr/>
        </p:nvSpPr>
        <p:spPr>
          <a:xfrm>
            <a:off x="718218" y="824984"/>
            <a:ext cx="2077813" cy="369332"/>
          </a:xfrm>
          <a:prstGeom prst="rect">
            <a:avLst/>
          </a:prstGeom>
          <a:noFill/>
        </p:spPr>
        <p:txBody>
          <a:bodyPr wrap="none" rtlCol="0">
            <a:spAutoFit/>
          </a:bodyPr>
          <a:lstStyle/>
          <a:p>
            <a:r>
              <a:rPr lang="en-US" altLang="zh-CN" b="1" dirty="0"/>
              <a:t>Author’s picture B</a:t>
            </a:r>
            <a:endParaRPr lang="zh-CN" altLang="en-US" b="1" dirty="0"/>
          </a:p>
        </p:txBody>
      </p:sp>
    </p:spTree>
    <p:extLst>
      <p:ext uri="{BB962C8B-B14F-4D97-AF65-F5344CB8AC3E}">
        <p14:creationId xmlns:p14="http://schemas.microsoft.com/office/powerpoint/2010/main" val="395048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results(5/10)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22</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2077156" y="5795425"/>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646197" y="5795425"/>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8980473" y="5795425"/>
            <a:ext cx="678391" cy="369332"/>
          </a:xfrm>
          <a:prstGeom prst="rect">
            <a:avLst/>
          </a:prstGeom>
          <a:noFill/>
        </p:spPr>
        <p:txBody>
          <a:bodyPr wrap="none" rtlCol="0">
            <a:spAutoFit/>
          </a:bodyPr>
          <a:lstStyle/>
          <a:p>
            <a:r>
              <a:rPr lang="en-US" altLang="zh-CN" b="1" dirty="0"/>
              <a:t>Ours</a:t>
            </a:r>
            <a:endParaRPr lang="zh-CN" altLang="en-US" b="1" dirty="0"/>
          </a:p>
        </p:txBody>
      </p:sp>
      <p:pic>
        <p:nvPicPr>
          <p:cNvPr id="6" name="图片 5">
            <a:extLst>
              <a:ext uri="{FF2B5EF4-FFF2-40B4-BE49-F238E27FC236}">
                <a16:creationId xmlns:a16="http://schemas.microsoft.com/office/drawing/2014/main" id="{E7299174-A2DB-4A8D-C10B-3D6A7C4D8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10" y="1441363"/>
            <a:ext cx="3666387" cy="3715784"/>
          </a:xfrm>
          <a:prstGeom prst="rect">
            <a:avLst/>
          </a:prstGeom>
        </p:spPr>
      </p:pic>
      <p:pic>
        <p:nvPicPr>
          <p:cNvPr id="5" name="图片 4">
            <a:extLst>
              <a:ext uri="{FF2B5EF4-FFF2-40B4-BE49-F238E27FC236}">
                <a16:creationId xmlns:a16="http://schemas.microsoft.com/office/drawing/2014/main" id="{60678084-E607-2296-698E-DA9A02965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233" y="1441363"/>
            <a:ext cx="3672069" cy="3715784"/>
          </a:xfrm>
          <a:prstGeom prst="rect">
            <a:avLst/>
          </a:prstGeom>
        </p:spPr>
      </p:pic>
      <p:pic>
        <p:nvPicPr>
          <p:cNvPr id="13" name="图片 12">
            <a:extLst>
              <a:ext uri="{FF2B5EF4-FFF2-40B4-BE49-F238E27FC236}">
                <a16:creationId xmlns:a16="http://schemas.microsoft.com/office/drawing/2014/main" id="{947EE861-F39A-5432-C233-F2D7BEC00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797" y="1348488"/>
            <a:ext cx="3876408" cy="3922556"/>
          </a:xfrm>
          <a:prstGeom prst="rect">
            <a:avLst/>
          </a:prstGeom>
        </p:spPr>
      </p:pic>
      <p:sp>
        <p:nvSpPr>
          <p:cNvPr id="14" name="文本框 13">
            <a:extLst>
              <a:ext uri="{FF2B5EF4-FFF2-40B4-BE49-F238E27FC236}">
                <a16:creationId xmlns:a16="http://schemas.microsoft.com/office/drawing/2014/main" id="{9EAE5F0E-BC3D-CEB2-8CA9-CD658BCF2142}"/>
              </a:ext>
            </a:extLst>
          </p:cNvPr>
          <p:cNvSpPr txBox="1"/>
          <p:nvPr/>
        </p:nvSpPr>
        <p:spPr>
          <a:xfrm>
            <a:off x="718218" y="824984"/>
            <a:ext cx="2081019" cy="369332"/>
          </a:xfrm>
          <a:prstGeom prst="rect">
            <a:avLst/>
          </a:prstGeom>
          <a:noFill/>
        </p:spPr>
        <p:txBody>
          <a:bodyPr wrap="none" rtlCol="0">
            <a:spAutoFit/>
          </a:bodyPr>
          <a:lstStyle/>
          <a:p>
            <a:r>
              <a:rPr lang="en-US" altLang="zh-CN" b="1" dirty="0"/>
              <a:t>Author’s picture C</a:t>
            </a:r>
            <a:endParaRPr lang="zh-CN" altLang="en-US" b="1" dirty="0"/>
          </a:p>
        </p:txBody>
      </p:sp>
    </p:spTree>
    <p:extLst>
      <p:ext uri="{BB962C8B-B14F-4D97-AF65-F5344CB8AC3E}">
        <p14:creationId xmlns:p14="http://schemas.microsoft.com/office/powerpoint/2010/main" val="2808551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results(6/10)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23</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2077156" y="5795425"/>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646197" y="5795425"/>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8980473" y="5795425"/>
            <a:ext cx="678391" cy="369332"/>
          </a:xfrm>
          <a:prstGeom prst="rect">
            <a:avLst/>
          </a:prstGeom>
          <a:noFill/>
        </p:spPr>
        <p:txBody>
          <a:bodyPr wrap="none" rtlCol="0">
            <a:spAutoFit/>
          </a:bodyPr>
          <a:lstStyle/>
          <a:p>
            <a:r>
              <a:rPr lang="en-US" altLang="zh-CN" b="1" dirty="0"/>
              <a:t>Ours</a:t>
            </a:r>
            <a:endParaRPr lang="zh-CN" altLang="en-US" b="1" dirty="0"/>
          </a:p>
        </p:txBody>
      </p:sp>
      <p:pic>
        <p:nvPicPr>
          <p:cNvPr id="10" name="图片 9">
            <a:extLst>
              <a:ext uri="{FF2B5EF4-FFF2-40B4-BE49-F238E27FC236}">
                <a16:creationId xmlns:a16="http://schemas.microsoft.com/office/drawing/2014/main" id="{97334B67-F98D-AD9C-30E5-9C692B4B1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088" y="951723"/>
            <a:ext cx="2793652" cy="4703237"/>
          </a:xfrm>
          <a:prstGeom prst="rect">
            <a:avLst/>
          </a:prstGeom>
        </p:spPr>
      </p:pic>
      <p:pic>
        <p:nvPicPr>
          <p:cNvPr id="12" name="图片 11">
            <a:extLst>
              <a:ext uri="{FF2B5EF4-FFF2-40B4-BE49-F238E27FC236}">
                <a16:creationId xmlns:a16="http://schemas.microsoft.com/office/drawing/2014/main" id="{87100CD5-2597-E2D8-A62A-39473523E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263" y="951723"/>
            <a:ext cx="2841103" cy="4773053"/>
          </a:xfrm>
          <a:prstGeom prst="rect">
            <a:avLst/>
          </a:prstGeom>
        </p:spPr>
      </p:pic>
      <p:pic>
        <p:nvPicPr>
          <p:cNvPr id="14" name="图片 13">
            <a:extLst>
              <a:ext uri="{FF2B5EF4-FFF2-40B4-BE49-F238E27FC236}">
                <a16:creationId xmlns:a16="http://schemas.microsoft.com/office/drawing/2014/main" id="{D6285895-7B42-6CEF-E249-E836E30D403E}"/>
              </a:ext>
            </a:extLst>
          </p:cNvPr>
          <p:cNvPicPr>
            <a:picLocks noChangeAspect="1"/>
          </p:cNvPicPr>
          <p:nvPr/>
        </p:nvPicPr>
        <p:blipFill rotWithShape="1">
          <a:blip r:embed="rId5">
            <a:extLst>
              <a:ext uri="{28A0092B-C50C-407E-A947-70E740481C1C}">
                <a14:useLocalDpi xmlns:a14="http://schemas.microsoft.com/office/drawing/2010/main" val="0"/>
              </a:ext>
            </a:extLst>
          </a:blip>
          <a:srcRect r="1534" b="2275"/>
          <a:stretch/>
        </p:blipFill>
        <p:spPr>
          <a:xfrm>
            <a:off x="8000889" y="1058289"/>
            <a:ext cx="2841103" cy="4737136"/>
          </a:xfrm>
          <a:prstGeom prst="rect">
            <a:avLst/>
          </a:prstGeom>
        </p:spPr>
      </p:pic>
      <p:sp>
        <p:nvSpPr>
          <p:cNvPr id="15" name="文本框 14">
            <a:extLst>
              <a:ext uri="{FF2B5EF4-FFF2-40B4-BE49-F238E27FC236}">
                <a16:creationId xmlns:a16="http://schemas.microsoft.com/office/drawing/2014/main" id="{A75F193A-C313-10C0-09A1-2508AE4E8FE8}"/>
              </a:ext>
            </a:extLst>
          </p:cNvPr>
          <p:cNvSpPr txBox="1"/>
          <p:nvPr/>
        </p:nvSpPr>
        <p:spPr>
          <a:xfrm>
            <a:off x="718218" y="824984"/>
            <a:ext cx="2103461" cy="369332"/>
          </a:xfrm>
          <a:prstGeom prst="rect">
            <a:avLst/>
          </a:prstGeom>
          <a:noFill/>
        </p:spPr>
        <p:txBody>
          <a:bodyPr wrap="none" rtlCol="0">
            <a:spAutoFit/>
          </a:bodyPr>
          <a:lstStyle/>
          <a:p>
            <a:r>
              <a:rPr lang="en-US" altLang="zh-CN" b="1" dirty="0"/>
              <a:t>Author’s picture D</a:t>
            </a:r>
            <a:endParaRPr lang="zh-CN" altLang="en-US" b="1" dirty="0"/>
          </a:p>
        </p:txBody>
      </p:sp>
    </p:spTree>
    <p:extLst>
      <p:ext uri="{BB962C8B-B14F-4D97-AF65-F5344CB8AC3E}">
        <p14:creationId xmlns:p14="http://schemas.microsoft.com/office/powerpoint/2010/main" val="4155157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results(7/10)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24</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2077156" y="5795425"/>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646197" y="5795425"/>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8980473" y="5795425"/>
            <a:ext cx="678391" cy="369332"/>
          </a:xfrm>
          <a:prstGeom prst="rect">
            <a:avLst/>
          </a:prstGeom>
          <a:noFill/>
        </p:spPr>
        <p:txBody>
          <a:bodyPr wrap="none" rtlCol="0">
            <a:spAutoFit/>
          </a:bodyPr>
          <a:lstStyle/>
          <a:p>
            <a:r>
              <a:rPr lang="en-US" altLang="zh-CN" b="1" dirty="0"/>
              <a:t>Ours</a:t>
            </a:r>
            <a:endParaRPr lang="zh-CN" altLang="en-US" b="1" dirty="0"/>
          </a:p>
        </p:txBody>
      </p:sp>
      <p:pic>
        <p:nvPicPr>
          <p:cNvPr id="13" name="图片 12">
            <a:extLst>
              <a:ext uri="{FF2B5EF4-FFF2-40B4-BE49-F238E27FC236}">
                <a16:creationId xmlns:a16="http://schemas.microsoft.com/office/drawing/2014/main" id="{521B509D-25EA-242D-4AB4-FF3E6CE74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 y="1620687"/>
            <a:ext cx="4063393" cy="3815283"/>
          </a:xfrm>
          <a:prstGeom prst="rect">
            <a:avLst/>
          </a:prstGeom>
        </p:spPr>
      </p:pic>
      <p:pic>
        <p:nvPicPr>
          <p:cNvPr id="5" name="图片 4">
            <a:extLst>
              <a:ext uri="{FF2B5EF4-FFF2-40B4-BE49-F238E27FC236}">
                <a16:creationId xmlns:a16="http://schemas.microsoft.com/office/drawing/2014/main" id="{C71DFCC6-F2E3-C818-AEB4-3668AF5DE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230" y="1574981"/>
            <a:ext cx="4174803" cy="3906697"/>
          </a:xfrm>
          <a:prstGeom prst="rect">
            <a:avLst/>
          </a:prstGeom>
        </p:spPr>
      </p:pic>
      <p:pic>
        <p:nvPicPr>
          <p:cNvPr id="10" name="图片 9">
            <a:extLst>
              <a:ext uri="{FF2B5EF4-FFF2-40B4-BE49-F238E27FC236}">
                <a16:creationId xmlns:a16="http://schemas.microsoft.com/office/drawing/2014/main" id="{763A6CE5-0532-78DF-E825-18F5AC32C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598" y="1574981"/>
            <a:ext cx="4174803" cy="3906697"/>
          </a:xfrm>
          <a:prstGeom prst="rect">
            <a:avLst/>
          </a:prstGeom>
        </p:spPr>
      </p:pic>
      <p:sp>
        <p:nvSpPr>
          <p:cNvPr id="11" name="文本框 10">
            <a:extLst>
              <a:ext uri="{FF2B5EF4-FFF2-40B4-BE49-F238E27FC236}">
                <a16:creationId xmlns:a16="http://schemas.microsoft.com/office/drawing/2014/main" id="{40D01854-4799-5E73-223E-FF843EC35B73}"/>
              </a:ext>
            </a:extLst>
          </p:cNvPr>
          <p:cNvSpPr txBox="1"/>
          <p:nvPr/>
        </p:nvSpPr>
        <p:spPr>
          <a:xfrm>
            <a:off x="718218" y="824984"/>
            <a:ext cx="1598515" cy="369332"/>
          </a:xfrm>
          <a:prstGeom prst="rect">
            <a:avLst/>
          </a:prstGeom>
          <a:noFill/>
        </p:spPr>
        <p:txBody>
          <a:bodyPr wrap="none" rtlCol="0">
            <a:spAutoFit/>
          </a:bodyPr>
          <a:lstStyle/>
          <a:p>
            <a:r>
              <a:rPr lang="en-US" altLang="zh-CN" b="1" dirty="0"/>
              <a:t>Our picture A</a:t>
            </a:r>
            <a:endParaRPr lang="zh-CN" altLang="en-US" b="1" dirty="0"/>
          </a:p>
        </p:txBody>
      </p:sp>
    </p:spTree>
    <p:extLst>
      <p:ext uri="{BB962C8B-B14F-4D97-AF65-F5344CB8AC3E}">
        <p14:creationId xmlns:p14="http://schemas.microsoft.com/office/powerpoint/2010/main" val="89406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results(8/10)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25</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1633531" y="5725336"/>
            <a:ext cx="899605" cy="369332"/>
          </a:xfrm>
          <a:prstGeom prst="rect">
            <a:avLst/>
          </a:prstGeom>
          <a:noFill/>
        </p:spPr>
        <p:txBody>
          <a:bodyPr wrap="none" rtlCol="0">
            <a:spAutoFit/>
          </a:bodyPr>
          <a:lstStyle/>
          <a:p>
            <a:r>
              <a:rPr lang="en-US" altLang="zh-CN" b="1" dirty="0"/>
              <a:t>Source</a:t>
            </a:r>
            <a:endParaRPr lang="zh-CN" altLang="en-US" b="1" dirty="0"/>
          </a:p>
        </p:txBody>
      </p:sp>
      <p:sp>
        <p:nvSpPr>
          <p:cNvPr id="8" name="文本框 7">
            <a:extLst>
              <a:ext uri="{FF2B5EF4-FFF2-40B4-BE49-F238E27FC236}">
                <a16:creationId xmlns:a16="http://schemas.microsoft.com/office/drawing/2014/main" id="{04E7C7BC-199F-56D1-E762-09E89850A8DD}"/>
              </a:ext>
            </a:extLst>
          </p:cNvPr>
          <p:cNvSpPr txBox="1"/>
          <p:nvPr/>
        </p:nvSpPr>
        <p:spPr>
          <a:xfrm>
            <a:off x="5441044" y="5754443"/>
            <a:ext cx="787395" cy="369332"/>
          </a:xfrm>
          <a:prstGeom prst="rect">
            <a:avLst/>
          </a:prstGeom>
          <a:noFill/>
        </p:spPr>
        <p:txBody>
          <a:bodyPr wrap="none" rtlCol="0">
            <a:spAutoFit/>
          </a:bodyPr>
          <a:lstStyle/>
          <a:p>
            <a:r>
              <a:rPr lang="en-US" altLang="zh-CN" b="1" dirty="0"/>
              <a:t>Paper</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9211232" y="5750865"/>
            <a:ext cx="678391" cy="369332"/>
          </a:xfrm>
          <a:prstGeom prst="rect">
            <a:avLst/>
          </a:prstGeom>
          <a:noFill/>
        </p:spPr>
        <p:txBody>
          <a:bodyPr wrap="none" rtlCol="0">
            <a:spAutoFit/>
          </a:bodyPr>
          <a:lstStyle/>
          <a:p>
            <a:r>
              <a:rPr lang="en-US" altLang="zh-CN" b="1" dirty="0"/>
              <a:t>Ours</a:t>
            </a:r>
            <a:endParaRPr lang="zh-CN" altLang="en-US" b="1" dirty="0"/>
          </a:p>
        </p:txBody>
      </p:sp>
      <p:pic>
        <p:nvPicPr>
          <p:cNvPr id="5" name="图片 4">
            <a:extLst>
              <a:ext uri="{FF2B5EF4-FFF2-40B4-BE49-F238E27FC236}">
                <a16:creationId xmlns:a16="http://schemas.microsoft.com/office/drawing/2014/main" id="{74837EAF-054F-A721-F4EF-4B676335A008}"/>
              </a:ext>
            </a:extLst>
          </p:cNvPr>
          <p:cNvPicPr>
            <a:picLocks noChangeAspect="1"/>
          </p:cNvPicPr>
          <p:nvPr/>
        </p:nvPicPr>
        <p:blipFill rotWithShape="1">
          <a:blip r:embed="rId3">
            <a:extLst>
              <a:ext uri="{28A0092B-C50C-407E-A947-70E740481C1C}">
                <a14:useLocalDpi xmlns:a14="http://schemas.microsoft.com/office/drawing/2010/main" val="0"/>
              </a:ext>
            </a:extLst>
          </a:blip>
          <a:srcRect l="16203" t="11739" r="13919" b="15845"/>
          <a:stretch/>
        </p:blipFill>
        <p:spPr>
          <a:xfrm>
            <a:off x="530160" y="1487311"/>
            <a:ext cx="3454400" cy="3883378"/>
          </a:xfrm>
          <a:prstGeom prst="rect">
            <a:avLst/>
          </a:prstGeom>
        </p:spPr>
      </p:pic>
      <p:pic>
        <p:nvPicPr>
          <p:cNvPr id="6" name="图片 5">
            <a:extLst>
              <a:ext uri="{FF2B5EF4-FFF2-40B4-BE49-F238E27FC236}">
                <a16:creationId xmlns:a16="http://schemas.microsoft.com/office/drawing/2014/main" id="{3B47919A-9A4D-9444-FBAE-C13CD3A3420C}"/>
              </a:ext>
            </a:extLst>
          </p:cNvPr>
          <p:cNvPicPr>
            <a:picLocks noChangeAspect="1"/>
          </p:cNvPicPr>
          <p:nvPr/>
        </p:nvPicPr>
        <p:blipFill rotWithShape="1">
          <a:blip r:embed="rId4"/>
          <a:srcRect b="3694"/>
          <a:stretch/>
        </p:blipFill>
        <p:spPr>
          <a:xfrm>
            <a:off x="7306549" y="1132664"/>
            <a:ext cx="4352925" cy="4705836"/>
          </a:xfrm>
          <a:prstGeom prst="rect">
            <a:avLst/>
          </a:prstGeom>
        </p:spPr>
      </p:pic>
      <p:pic>
        <p:nvPicPr>
          <p:cNvPr id="11" name="图片 10">
            <a:extLst>
              <a:ext uri="{FF2B5EF4-FFF2-40B4-BE49-F238E27FC236}">
                <a16:creationId xmlns:a16="http://schemas.microsoft.com/office/drawing/2014/main" id="{2712E9AC-89FA-8E94-DBCE-C24009547133}"/>
              </a:ext>
            </a:extLst>
          </p:cNvPr>
          <p:cNvPicPr>
            <a:picLocks noChangeAspect="1"/>
          </p:cNvPicPr>
          <p:nvPr/>
        </p:nvPicPr>
        <p:blipFill>
          <a:blip r:embed="rId5"/>
          <a:stretch>
            <a:fillRect/>
          </a:stretch>
        </p:blipFill>
        <p:spPr>
          <a:xfrm>
            <a:off x="3872592" y="1048294"/>
            <a:ext cx="3924300" cy="4629150"/>
          </a:xfrm>
          <a:prstGeom prst="rect">
            <a:avLst/>
          </a:prstGeom>
        </p:spPr>
      </p:pic>
      <p:sp>
        <p:nvSpPr>
          <p:cNvPr id="13" name="文本框 12">
            <a:extLst>
              <a:ext uri="{FF2B5EF4-FFF2-40B4-BE49-F238E27FC236}">
                <a16:creationId xmlns:a16="http://schemas.microsoft.com/office/drawing/2014/main" id="{D4A7EE0E-5493-01C4-9945-116002544992}"/>
              </a:ext>
            </a:extLst>
          </p:cNvPr>
          <p:cNvSpPr txBox="1"/>
          <p:nvPr/>
        </p:nvSpPr>
        <p:spPr>
          <a:xfrm>
            <a:off x="718218" y="824984"/>
            <a:ext cx="1582484" cy="369332"/>
          </a:xfrm>
          <a:prstGeom prst="rect">
            <a:avLst/>
          </a:prstGeom>
          <a:noFill/>
        </p:spPr>
        <p:txBody>
          <a:bodyPr wrap="none" rtlCol="0">
            <a:spAutoFit/>
          </a:bodyPr>
          <a:lstStyle/>
          <a:p>
            <a:r>
              <a:rPr lang="en-US" altLang="zh-CN" b="1" dirty="0"/>
              <a:t>Our picture B</a:t>
            </a:r>
            <a:endParaRPr lang="zh-CN" altLang="en-US" b="1" dirty="0"/>
          </a:p>
        </p:txBody>
      </p:sp>
    </p:spTree>
    <p:extLst>
      <p:ext uri="{BB962C8B-B14F-4D97-AF65-F5344CB8AC3E}">
        <p14:creationId xmlns:p14="http://schemas.microsoft.com/office/powerpoint/2010/main" val="4093095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 (9/10)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26</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2533136" y="5773871"/>
            <a:ext cx="899605" cy="369332"/>
          </a:xfrm>
          <a:prstGeom prst="rect">
            <a:avLst/>
          </a:prstGeom>
          <a:noFill/>
        </p:spPr>
        <p:txBody>
          <a:bodyPr wrap="none" rtlCol="0">
            <a:spAutoFit/>
          </a:bodyPr>
          <a:lstStyle/>
          <a:p>
            <a:r>
              <a:rPr lang="en-US" altLang="zh-CN" b="1" dirty="0"/>
              <a:t>Source</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8980473" y="5795425"/>
            <a:ext cx="678391" cy="369332"/>
          </a:xfrm>
          <a:prstGeom prst="rect">
            <a:avLst/>
          </a:prstGeom>
          <a:noFill/>
        </p:spPr>
        <p:txBody>
          <a:bodyPr wrap="none" rtlCol="0">
            <a:spAutoFit/>
          </a:bodyPr>
          <a:lstStyle/>
          <a:p>
            <a:r>
              <a:rPr lang="en-US" altLang="zh-CN" b="1" dirty="0"/>
              <a:t>Ours</a:t>
            </a:r>
            <a:endParaRPr lang="zh-CN" altLang="en-US" b="1" dirty="0"/>
          </a:p>
        </p:txBody>
      </p:sp>
      <p:pic>
        <p:nvPicPr>
          <p:cNvPr id="4" name="图片 3">
            <a:extLst>
              <a:ext uri="{FF2B5EF4-FFF2-40B4-BE49-F238E27FC236}">
                <a16:creationId xmlns:a16="http://schemas.microsoft.com/office/drawing/2014/main" id="{F8DC46AB-2A79-19CC-7D13-126A911AEAB8}"/>
              </a:ext>
            </a:extLst>
          </p:cNvPr>
          <p:cNvPicPr>
            <a:picLocks noChangeAspect="1"/>
          </p:cNvPicPr>
          <p:nvPr/>
        </p:nvPicPr>
        <p:blipFill rotWithShape="1">
          <a:blip r:embed="rId3"/>
          <a:srcRect b="2844"/>
          <a:stretch/>
        </p:blipFill>
        <p:spPr>
          <a:xfrm>
            <a:off x="551271" y="1899576"/>
            <a:ext cx="4902570" cy="2689570"/>
          </a:xfrm>
          <a:prstGeom prst="rect">
            <a:avLst/>
          </a:prstGeom>
        </p:spPr>
      </p:pic>
      <p:pic>
        <p:nvPicPr>
          <p:cNvPr id="8" name="图片 7">
            <a:extLst>
              <a:ext uri="{FF2B5EF4-FFF2-40B4-BE49-F238E27FC236}">
                <a16:creationId xmlns:a16="http://schemas.microsoft.com/office/drawing/2014/main" id="{5FDF377F-7425-4823-4338-9C0FBC4BC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192" y="916519"/>
            <a:ext cx="1541229" cy="1740097"/>
          </a:xfrm>
          <a:prstGeom prst="rect">
            <a:avLst/>
          </a:prstGeom>
        </p:spPr>
      </p:pic>
      <p:pic>
        <p:nvPicPr>
          <p:cNvPr id="12" name="图片 11">
            <a:extLst>
              <a:ext uri="{FF2B5EF4-FFF2-40B4-BE49-F238E27FC236}">
                <a16:creationId xmlns:a16="http://schemas.microsoft.com/office/drawing/2014/main" id="{B1277FFC-D82D-889F-624D-EDDB30A1B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110" y="1052017"/>
            <a:ext cx="1421215" cy="1604596"/>
          </a:xfrm>
          <a:prstGeom prst="rect">
            <a:avLst/>
          </a:prstGeom>
        </p:spPr>
      </p:pic>
      <p:pic>
        <p:nvPicPr>
          <p:cNvPr id="14" name="图片 13">
            <a:extLst>
              <a:ext uri="{FF2B5EF4-FFF2-40B4-BE49-F238E27FC236}">
                <a16:creationId xmlns:a16="http://schemas.microsoft.com/office/drawing/2014/main" id="{00AE10BE-EC9F-298D-E27D-EA60A9195A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3325" y="1017187"/>
            <a:ext cx="1452066" cy="1639429"/>
          </a:xfrm>
          <a:prstGeom prst="rect">
            <a:avLst/>
          </a:prstGeom>
        </p:spPr>
      </p:pic>
      <p:pic>
        <p:nvPicPr>
          <p:cNvPr id="16" name="图片 15">
            <a:extLst>
              <a:ext uri="{FF2B5EF4-FFF2-40B4-BE49-F238E27FC236}">
                <a16:creationId xmlns:a16="http://schemas.microsoft.com/office/drawing/2014/main" id="{2D7105D2-3739-5E6D-D2E3-43FB03629F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3009" y="3156609"/>
            <a:ext cx="1655998" cy="1655998"/>
          </a:xfrm>
          <a:prstGeom prst="rect">
            <a:avLst/>
          </a:prstGeom>
        </p:spPr>
      </p:pic>
      <p:pic>
        <p:nvPicPr>
          <p:cNvPr id="18" name="图片 17">
            <a:extLst>
              <a:ext uri="{FF2B5EF4-FFF2-40B4-BE49-F238E27FC236}">
                <a16:creationId xmlns:a16="http://schemas.microsoft.com/office/drawing/2014/main" id="{6C3A9291-B851-0580-0E24-B40D8670A2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5094" y="3276334"/>
            <a:ext cx="1476969" cy="1476969"/>
          </a:xfrm>
          <a:prstGeom prst="rect">
            <a:avLst/>
          </a:prstGeom>
        </p:spPr>
      </p:pic>
      <p:pic>
        <p:nvPicPr>
          <p:cNvPr id="20" name="图片 19">
            <a:extLst>
              <a:ext uri="{FF2B5EF4-FFF2-40B4-BE49-F238E27FC236}">
                <a16:creationId xmlns:a16="http://schemas.microsoft.com/office/drawing/2014/main" id="{7AEC0181-3103-01F1-1FC4-07230C707F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191" y="3212075"/>
            <a:ext cx="1541229" cy="1541229"/>
          </a:xfrm>
          <a:prstGeom prst="rect">
            <a:avLst/>
          </a:prstGeom>
        </p:spPr>
      </p:pic>
      <p:sp>
        <p:nvSpPr>
          <p:cNvPr id="21" name="文本框 20">
            <a:extLst>
              <a:ext uri="{FF2B5EF4-FFF2-40B4-BE49-F238E27FC236}">
                <a16:creationId xmlns:a16="http://schemas.microsoft.com/office/drawing/2014/main" id="{BAF52F77-C91F-07F7-D2ED-946E0DF3C909}"/>
              </a:ext>
            </a:extLst>
          </p:cNvPr>
          <p:cNvSpPr txBox="1"/>
          <p:nvPr/>
        </p:nvSpPr>
        <p:spPr>
          <a:xfrm>
            <a:off x="6769338" y="2712474"/>
            <a:ext cx="410186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iter100                           </a:t>
            </a:r>
            <a:r>
              <a:rPr lang="en-US" altLang="zh-CN" sz="1400" dirty="0" err="1">
                <a:latin typeface="Times New Roman" panose="02020603050405020304" pitchFamily="18" charset="0"/>
                <a:cs typeface="Times New Roman" panose="02020603050405020304" pitchFamily="18" charset="0"/>
              </a:rPr>
              <a:t>iter</a:t>
            </a:r>
            <a:r>
              <a:rPr lang="en-US" altLang="zh-CN" sz="1400" dirty="0">
                <a:latin typeface="Times New Roman" panose="02020603050405020304" pitchFamily="18" charset="0"/>
                <a:cs typeface="Times New Roman" panose="02020603050405020304" pitchFamily="18" charset="0"/>
              </a:rPr>
              <a:t> 2k                  </a:t>
            </a:r>
            <a:r>
              <a:rPr lang="en-US" altLang="zh-CN" sz="1400" dirty="0" err="1">
                <a:latin typeface="Times New Roman" panose="02020603050405020304" pitchFamily="18" charset="0"/>
                <a:cs typeface="Times New Roman" panose="02020603050405020304" pitchFamily="18" charset="0"/>
              </a:rPr>
              <a:t>iter</a:t>
            </a:r>
            <a:r>
              <a:rPr lang="en-US" altLang="zh-CN" sz="1400" dirty="0">
                <a:latin typeface="Times New Roman" panose="02020603050405020304" pitchFamily="18" charset="0"/>
                <a:cs typeface="Times New Roman" panose="02020603050405020304" pitchFamily="18" charset="0"/>
              </a:rPr>
              <a:t> 10k</a:t>
            </a:r>
            <a:endParaRPr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83E8716-6054-7CAC-38E0-4767F6E59C64}"/>
              </a:ext>
            </a:extLst>
          </p:cNvPr>
          <p:cNvSpPr txBox="1"/>
          <p:nvPr/>
        </p:nvSpPr>
        <p:spPr>
          <a:xfrm>
            <a:off x="6769338" y="4838948"/>
            <a:ext cx="410186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iter100                           </a:t>
            </a:r>
            <a:r>
              <a:rPr lang="en-US" altLang="zh-CN" sz="1400" dirty="0" err="1">
                <a:latin typeface="Times New Roman" panose="02020603050405020304" pitchFamily="18" charset="0"/>
                <a:cs typeface="Times New Roman" panose="02020603050405020304" pitchFamily="18" charset="0"/>
              </a:rPr>
              <a:t>iter</a:t>
            </a:r>
            <a:r>
              <a:rPr lang="en-US" altLang="zh-CN" sz="1400" dirty="0">
                <a:latin typeface="Times New Roman" panose="02020603050405020304" pitchFamily="18" charset="0"/>
                <a:cs typeface="Times New Roman" panose="02020603050405020304" pitchFamily="18" charset="0"/>
              </a:rPr>
              <a:t> 2k               </a:t>
            </a:r>
            <a:r>
              <a:rPr lang="en-US" altLang="zh-CN" sz="1400" dirty="0" err="1">
                <a:latin typeface="Times New Roman" panose="02020603050405020304" pitchFamily="18" charset="0"/>
                <a:cs typeface="Times New Roman" panose="02020603050405020304" pitchFamily="18" charset="0"/>
              </a:rPr>
              <a:t>iter</a:t>
            </a:r>
            <a:r>
              <a:rPr lang="en-US" altLang="zh-CN" sz="1400" dirty="0">
                <a:latin typeface="Times New Roman" panose="02020603050405020304" pitchFamily="18" charset="0"/>
                <a:cs typeface="Times New Roman" panose="02020603050405020304" pitchFamily="18" charset="0"/>
              </a:rPr>
              <a:t> 10k</a:t>
            </a:r>
            <a:endParaRPr lang="zh-CN" altLang="en-US" sz="1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571433D-6EF9-090F-E7B3-8AB25DB3F699}"/>
              </a:ext>
            </a:extLst>
          </p:cNvPr>
          <p:cNvSpPr txBox="1"/>
          <p:nvPr/>
        </p:nvSpPr>
        <p:spPr>
          <a:xfrm>
            <a:off x="718218" y="916519"/>
            <a:ext cx="2847254" cy="369332"/>
          </a:xfrm>
          <a:prstGeom prst="rect">
            <a:avLst/>
          </a:prstGeom>
          <a:noFill/>
        </p:spPr>
        <p:txBody>
          <a:bodyPr wrap="none" rtlCol="0">
            <a:spAutoFit/>
          </a:bodyPr>
          <a:lstStyle/>
          <a:p>
            <a:r>
              <a:rPr lang="en-US" altLang="zh-CN" b="1" dirty="0"/>
              <a:t>Change during iterations:</a:t>
            </a:r>
            <a:endParaRPr lang="zh-CN" altLang="en-US" b="1" dirty="0"/>
          </a:p>
        </p:txBody>
      </p:sp>
    </p:spTree>
    <p:extLst>
      <p:ext uri="{BB962C8B-B14F-4D97-AF65-F5344CB8AC3E}">
        <p14:creationId xmlns:p14="http://schemas.microsoft.com/office/powerpoint/2010/main" val="412764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02-2 Main Reproduction results (10/10)</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27</a:t>
            </a:fld>
            <a:endParaRPr lang="zh-CN" altLang="en-US" dirty="0"/>
          </a:p>
        </p:txBody>
      </p:sp>
      <p:sp>
        <p:nvSpPr>
          <p:cNvPr id="7" name="文本框 6">
            <a:extLst>
              <a:ext uri="{FF2B5EF4-FFF2-40B4-BE49-F238E27FC236}">
                <a16:creationId xmlns:a16="http://schemas.microsoft.com/office/drawing/2014/main" id="{574CA72E-1B4B-002A-2F03-526E972C49C5}"/>
              </a:ext>
            </a:extLst>
          </p:cNvPr>
          <p:cNvSpPr txBox="1"/>
          <p:nvPr/>
        </p:nvSpPr>
        <p:spPr>
          <a:xfrm>
            <a:off x="1898362" y="5967487"/>
            <a:ext cx="899605" cy="369332"/>
          </a:xfrm>
          <a:prstGeom prst="rect">
            <a:avLst/>
          </a:prstGeom>
          <a:noFill/>
        </p:spPr>
        <p:txBody>
          <a:bodyPr wrap="none" rtlCol="0">
            <a:spAutoFit/>
          </a:bodyPr>
          <a:lstStyle/>
          <a:p>
            <a:r>
              <a:rPr lang="en-US" altLang="zh-CN" b="1" dirty="0"/>
              <a:t>Source</a:t>
            </a:r>
            <a:endParaRPr lang="zh-CN" altLang="en-US" b="1" dirty="0"/>
          </a:p>
        </p:txBody>
      </p:sp>
      <p:sp>
        <p:nvSpPr>
          <p:cNvPr id="9" name="文本框 8">
            <a:extLst>
              <a:ext uri="{FF2B5EF4-FFF2-40B4-BE49-F238E27FC236}">
                <a16:creationId xmlns:a16="http://schemas.microsoft.com/office/drawing/2014/main" id="{F6CFB84C-E91E-1A08-FAC4-3EE6FADA0EF0}"/>
              </a:ext>
            </a:extLst>
          </p:cNvPr>
          <p:cNvSpPr txBox="1"/>
          <p:nvPr/>
        </p:nvSpPr>
        <p:spPr>
          <a:xfrm>
            <a:off x="9137021" y="5987145"/>
            <a:ext cx="1285929" cy="369332"/>
          </a:xfrm>
          <a:prstGeom prst="rect">
            <a:avLst/>
          </a:prstGeom>
          <a:noFill/>
        </p:spPr>
        <p:txBody>
          <a:bodyPr wrap="none" rtlCol="0">
            <a:spAutoFit/>
          </a:bodyPr>
          <a:lstStyle/>
          <a:p>
            <a:r>
              <a:rPr lang="en-US" altLang="zh-CN" b="1" dirty="0"/>
              <a:t>Ours-after</a:t>
            </a:r>
            <a:endParaRPr lang="zh-CN" altLang="en-US" b="1" dirty="0"/>
          </a:p>
        </p:txBody>
      </p:sp>
      <p:pic>
        <p:nvPicPr>
          <p:cNvPr id="6" name="图片 5">
            <a:extLst>
              <a:ext uri="{FF2B5EF4-FFF2-40B4-BE49-F238E27FC236}">
                <a16:creationId xmlns:a16="http://schemas.microsoft.com/office/drawing/2014/main" id="{55190F49-19D3-0020-1D9A-DFF7550C1A18}"/>
              </a:ext>
            </a:extLst>
          </p:cNvPr>
          <p:cNvPicPr>
            <a:picLocks noChangeAspect="1"/>
          </p:cNvPicPr>
          <p:nvPr/>
        </p:nvPicPr>
        <p:blipFill>
          <a:blip r:embed="rId3"/>
          <a:stretch>
            <a:fillRect/>
          </a:stretch>
        </p:blipFill>
        <p:spPr>
          <a:xfrm>
            <a:off x="7941995" y="1270521"/>
            <a:ext cx="3693742" cy="4716624"/>
          </a:xfrm>
          <a:prstGeom prst="rect">
            <a:avLst/>
          </a:prstGeom>
        </p:spPr>
      </p:pic>
      <p:sp>
        <p:nvSpPr>
          <p:cNvPr id="10" name="文本框 9">
            <a:extLst>
              <a:ext uri="{FF2B5EF4-FFF2-40B4-BE49-F238E27FC236}">
                <a16:creationId xmlns:a16="http://schemas.microsoft.com/office/drawing/2014/main" id="{2A2C43E5-B433-2C9A-5A2C-7571324B7CD7}"/>
              </a:ext>
            </a:extLst>
          </p:cNvPr>
          <p:cNvSpPr txBox="1"/>
          <p:nvPr/>
        </p:nvSpPr>
        <p:spPr>
          <a:xfrm>
            <a:off x="452495" y="898534"/>
            <a:ext cx="3369833" cy="369332"/>
          </a:xfrm>
          <a:prstGeom prst="rect">
            <a:avLst/>
          </a:prstGeom>
          <a:noFill/>
        </p:spPr>
        <p:txBody>
          <a:bodyPr wrap="none" rtlCol="0">
            <a:spAutoFit/>
          </a:bodyPr>
          <a:lstStyle/>
          <a:p>
            <a:r>
              <a:rPr lang="en-US" altLang="zh-CN" b="1" dirty="0"/>
              <a:t>The effect after vectorizations:</a:t>
            </a:r>
            <a:endParaRPr lang="zh-CN" altLang="en-US" b="1" dirty="0"/>
          </a:p>
        </p:txBody>
      </p:sp>
      <p:sp>
        <p:nvSpPr>
          <p:cNvPr id="11" name="文本框 10">
            <a:extLst>
              <a:ext uri="{FF2B5EF4-FFF2-40B4-BE49-F238E27FC236}">
                <a16:creationId xmlns:a16="http://schemas.microsoft.com/office/drawing/2014/main" id="{552139DE-0608-E1EC-B400-7B0B1DD3D5CB}"/>
              </a:ext>
            </a:extLst>
          </p:cNvPr>
          <p:cNvSpPr txBox="1"/>
          <p:nvPr/>
        </p:nvSpPr>
        <p:spPr>
          <a:xfrm>
            <a:off x="5046194" y="5987145"/>
            <a:ext cx="1483098" cy="369332"/>
          </a:xfrm>
          <a:prstGeom prst="rect">
            <a:avLst/>
          </a:prstGeom>
          <a:noFill/>
        </p:spPr>
        <p:txBody>
          <a:bodyPr wrap="none" rtlCol="0">
            <a:spAutoFit/>
          </a:bodyPr>
          <a:lstStyle/>
          <a:p>
            <a:r>
              <a:rPr lang="en-US" altLang="zh-CN" b="1" dirty="0"/>
              <a:t>Ours-before</a:t>
            </a:r>
            <a:endParaRPr lang="zh-CN" altLang="en-US" b="1" dirty="0"/>
          </a:p>
        </p:txBody>
      </p:sp>
      <p:pic>
        <p:nvPicPr>
          <p:cNvPr id="15" name="图片 14">
            <a:extLst>
              <a:ext uri="{FF2B5EF4-FFF2-40B4-BE49-F238E27FC236}">
                <a16:creationId xmlns:a16="http://schemas.microsoft.com/office/drawing/2014/main" id="{3ACAFEB4-C0AA-CE09-0757-F98FDB377F34}"/>
              </a:ext>
            </a:extLst>
          </p:cNvPr>
          <p:cNvPicPr>
            <a:picLocks noChangeAspect="1"/>
          </p:cNvPicPr>
          <p:nvPr/>
        </p:nvPicPr>
        <p:blipFill rotWithShape="1">
          <a:blip r:embed="rId4">
            <a:extLst>
              <a:ext uri="{28A0092B-C50C-407E-A947-70E740481C1C}">
                <a14:useLocalDpi xmlns:a14="http://schemas.microsoft.com/office/drawing/2010/main" val="0"/>
              </a:ext>
            </a:extLst>
          </a:blip>
          <a:srcRect l="1" r="1178" b="1497"/>
          <a:stretch/>
        </p:blipFill>
        <p:spPr>
          <a:xfrm>
            <a:off x="4149703" y="1265856"/>
            <a:ext cx="3714240" cy="4716624"/>
          </a:xfrm>
          <a:prstGeom prst="rect">
            <a:avLst/>
          </a:prstGeom>
        </p:spPr>
      </p:pic>
      <p:pic>
        <p:nvPicPr>
          <p:cNvPr id="17" name="图片 16">
            <a:extLst>
              <a:ext uri="{FF2B5EF4-FFF2-40B4-BE49-F238E27FC236}">
                <a16:creationId xmlns:a16="http://schemas.microsoft.com/office/drawing/2014/main" id="{9E417F72-92FE-F393-0B8B-0B07B7F509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495" y="1257835"/>
            <a:ext cx="3619156" cy="4701631"/>
          </a:xfrm>
          <a:prstGeom prst="rect">
            <a:avLst/>
          </a:prstGeom>
        </p:spPr>
      </p:pic>
    </p:spTree>
    <p:extLst>
      <p:ext uri="{BB962C8B-B14F-4D97-AF65-F5344CB8AC3E}">
        <p14:creationId xmlns:p14="http://schemas.microsoft.com/office/powerpoint/2010/main" val="22179423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02-3 About the loss function(1/3)</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28</a:t>
            </a:fld>
            <a:endParaRPr lang="zh-CN" altLang="en-US" dirty="0"/>
          </a:p>
        </p:txBody>
      </p:sp>
      <p:sp>
        <p:nvSpPr>
          <p:cNvPr id="11" name="矩形 10">
            <a:extLst>
              <a:ext uri="{FF2B5EF4-FFF2-40B4-BE49-F238E27FC236}">
                <a16:creationId xmlns:a16="http://schemas.microsoft.com/office/drawing/2014/main" id="{19C6B5B1-A86A-2170-1928-FAC3CF6561AF}"/>
              </a:ext>
            </a:extLst>
          </p:cNvPr>
          <p:cNvSpPr/>
          <p:nvPr/>
        </p:nvSpPr>
        <p:spPr>
          <a:xfrm>
            <a:off x="559989" y="1022617"/>
            <a:ext cx="11320232" cy="830997"/>
          </a:xfrm>
          <a:prstGeom prst="rect">
            <a:avLst/>
          </a:prstGeom>
          <a:noFill/>
        </p:spPr>
        <p:txBody>
          <a:bodyPr wrap="square" lIns="91440" tIns="45720" rIns="91440" bIns="45720">
            <a:spAutoFit/>
          </a:bodyPr>
          <a:lstStyle/>
          <a:p>
            <a:r>
              <a:rPr lang="en-US" altLang="zh-CN" sz="2400" b="1" cap="none" spc="0" dirty="0">
                <a:ln w="10160">
                  <a:noFill/>
                  <a:prstDash val="solid"/>
                </a:ln>
                <a:solidFill>
                  <a:schemeClr val="tx2"/>
                </a:solidFill>
              </a:rPr>
              <a:t>The loss function author use is shown as follows:</a:t>
            </a:r>
          </a:p>
          <a:p>
            <a:endParaRPr lang="zh-CN" altLang="en-US" sz="2400" b="1" cap="none" spc="0" dirty="0">
              <a:ln w="10160">
                <a:noFill/>
                <a:prstDash val="solid"/>
              </a:ln>
              <a:solidFill>
                <a:schemeClr val="tx2"/>
              </a:solidFill>
            </a:endParaRPr>
          </a:p>
        </p:txBody>
      </p:sp>
      <p:pic>
        <p:nvPicPr>
          <p:cNvPr id="13" name="图片 12">
            <a:extLst>
              <a:ext uri="{FF2B5EF4-FFF2-40B4-BE49-F238E27FC236}">
                <a16:creationId xmlns:a16="http://schemas.microsoft.com/office/drawing/2014/main" id="{97F1D054-8C38-12DA-33C9-B080F5D6B705}"/>
              </a:ext>
            </a:extLst>
          </p:cNvPr>
          <p:cNvPicPr>
            <a:picLocks noChangeAspect="1"/>
          </p:cNvPicPr>
          <p:nvPr/>
        </p:nvPicPr>
        <p:blipFill>
          <a:blip r:embed="rId3"/>
          <a:stretch>
            <a:fillRect/>
          </a:stretch>
        </p:blipFill>
        <p:spPr>
          <a:xfrm>
            <a:off x="2244868" y="1546578"/>
            <a:ext cx="7355081" cy="1962199"/>
          </a:xfrm>
          <a:prstGeom prst="rect">
            <a:avLst/>
          </a:prstGeom>
        </p:spPr>
      </p:pic>
      <p:sp>
        <p:nvSpPr>
          <p:cNvPr id="14" name="矩形 13">
            <a:extLst>
              <a:ext uri="{FF2B5EF4-FFF2-40B4-BE49-F238E27FC236}">
                <a16:creationId xmlns:a16="http://schemas.microsoft.com/office/drawing/2014/main" id="{3855A74F-6466-2DEB-E941-BE0030C7C5AC}"/>
              </a:ext>
            </a:extLst>
          </p:cNvPr>
          <p:cNvSpPr/>
          <p:nvPr/>
        </p:nvSpPr>
        <p:spPr>
          <a:xfrm>
            <a:off x="871768" y="3372430"/>
            <a:ext cx="11320232" cy="1938992"/>
          </a:xfrm>
          <a:prstGeom prst="rect">
            <a:avLst/>
          </a:prstGeom>
          <a:noFill/>
        </p:spPr>
        <p:txBody>
          <a:bodyPr wrap="square" lIns="91440" tIns="45720" rIns="91440" bIns="45720">
            <a:spAutoFit/>
          </a:bodyPr>
          <a:lstStyle/>
          <a:p>
            <a:r>
              <a:rPr lang="en-US" altLang="zh-CN" sz="2400" b="1" cap="none" spc="0" dirty="0">
                <a:ln w="10160">
                  <a:noFill/>
                  <a:prstDash val="solid"/>
                </a:ln>
                <a:solidFill>
                  <a:schemeClr val="tx2"/>
                </a:solidFill>
              </a:rPr>
              <a:t>Where H(</a:t>
            </a:r>
            <a:r>
              <a:rPr lang="en-US" altLang="zh-CN" sz="2400" b="1" cap="none" spc="0" dirty="0" err="1">
                <a:ln w="10160">
                  <a:noFill/>
                  <a:prstDash val="solid"/>
                </a:ln>
                <a:solidFill>
                  <a:schemeClr val="tx2"/>
                </a:solidFill>
              </a:rPr>
              <a:t>I,u,v</a:t>
            </a:r>
            <a:r>
              <a:rPr lang="en-US" altLang="zh-CN" sz="2400" b="1" cap="none" spc="0" dirty="0">
                <a:ln w="10160">
                  <a:noFill/>
                  <a:prstDash val="solid"/>
                </a:ln>
                <a:solidFill>
                  <a:schemeClr val="tx2"/>
                </a:solidFill>
              </a:rPr>
              <a:t>) </a:t>
            </a:r>
            <a:r>
              <a:rPr lang="en-US" altLang="zh-CN" sz="2400" b="1" dirty="0"/>
              <a:t>is the value of the bin of the local normalized histogram in which the pixel I(u, v) falls into. The histogram is constructed using all pixels within Dh pixels from the center using </a:t>
            </a:r>
            <a:r>
              <a:rPr lang="en-US" altLang="zh-CN" sz="2400" b="1" dirty="0" err="1"/>
              <a:t>Bh</a:t>
            </a:r>
            <a:r>
              <a:rPr lang="en-US" altLang="zh-CN" sz="2400" b="1" dirty="0"/>
              <a:t> bins. The author set Dh=2, </a:t>
            </a:r>
            <a:r>
              <a:rPr lang="en-US" altLang="zh-CN" sz="2400" b="1" dirty="0" err="1"/>
              <a:t>Bh</a:t>
            </a:r>
            <a:r>
              <a:rPr lang="en-US" altLang="zh-CN" sz="2400" b="1" dirty="0"/>
              <a:t>=10.</a:t>
            </a:r>
          </a:p>
          <a:p>
            <a:r>
              <a:rPr lang="en-US" altLang="zh-CN" sz="2400" b="1" dirty="0"/>
              <a:t>By the code, we’ve learnt that H(</a:t>
            </a:r>
            <a:r>
              <a:rPr lang="en-US" altLang="zh-CN" sz="2400" b="1" dirty="0" err="1"/>
              <a:t>I,u,v</a:t>
            </a:r>
            <a:r>
              <a:rPr lang="en-US" altLang="zh-CN" sz="2400" b="1" dirty="0"/>
              <a:t>) actually equals to </a:t>
            </a:r>
          </a:p>
          <a:p>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16" name="图片 15">
            <a:extLst>
              <a:ext uri="{FF2B5EF4-FFF2-40B4-BE49-F238E27FC236}">
                <a16:creationId xmlns:a16="http://schemas.microsoft.com/office/drawing/2014/main" id="{09B70516-170B-68EA-3B0D-71F03DEFC816}"/>
              </a:ext>
            </a:extLst>
          </p:cNvPr>
          <p:cNvPicPr>
            <a:picLocks noChangeAspect="1"/>
          </p:cNvPicPr>
          <p:nvPr/>
        </p:nvPicPr>
        <p:blipFill>
          <a:blip r:embed="rId4"/>
          <a:stretch>
            <a:fillRect/>
          </a:stretch>
        </p:blipFill>
        <p:spPr>
          <a:xfrm>
            <a:off x="3004001" y="4944534"/>
            <a:ext cx="6370170" cy="1158213"/>
          </a:xfrm>
          <a:prstGeom prst="rect">
            <a:avLst/>
          </a:prstGeom>
        </p:spPr>
      </p:pic>
    </p:spTree>
    <p:extLst>
      <p:ext uri="{BB962C8B-B14F-4D97-AF65-F5344CB8AC3E}">
        <p14:creationId xmlns:p14="http://schemas.microsoft.com/office/powerpoint/2010/main" val="4190938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02-3 About the loss function(2/3)</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29</a:t>
            </a:fld>
            <a:endParaRPr lang="zh-CN" altLang="en-US" dirty="0"/>
          </a:p>
        </p:txBody>
      </p:sp>
      <p:sp>
        <p:nvSpPr>
          <p:cNvPr id="14" name="矩形 13">
            <a:extLst>
              <a:ext uri="{FF2B5EF4-FFF2-40B4-BE49-F238E27FC236}">
                <a16:creationId xmlns:a16="http://schemas.microsoft.com/office/drawing/2014/main" id="{3855A74F-6466-2DEB-E941-BE0030C7C5AC}"/>
              </a:ext>
            </a:extLst>
          </p:cNvPr>
          <p:cNvSpPr/>
          <p:nvPr/>
        </p:nvSpPr>
        <p:spPr>
          <a:xfrm>
            <a:off x="718218" y="2551602"/>
            <a:ext cx="11320232" cy="3046988"/>
          </a:xfrm>
          <a:prstGeom prst="rect">
            <a:avLst/>
          </a:prstGeom>
          <a:noFill/>
        </p:spPr>
        <p:txBody>
          <a:bodyPr wrap="square" lIns="91440" tIns="45720" rIns="91440" bIns="45720">
            <a:spAutoFit/>
          </a:bodyPr>
          <a:lstStyle/>
          <a:p>
            <a:pPr algn="just"/>
            <a:r>
              <a:rPr lang="en-US" altLang="zh-CN" sz="2400" b="1" cap="none" spc="0" dirty="0">
                <a:ln w="10160">
                  <a:noFill/>
                  <a:prstDash val="solid"/>
                </a:ln>
                <a:solidFill>
                  <a:schemeClr val="tx2"/>
                </a:solidFill>
              </a:rPr>
              <a:t>For loops is too slow in python, but vectorize this formula is skillful.</a:t>
            </a:r>
          </a:p>
          <a:p>
            <a:pPr algn="just"/>
            <a:r>
              <a:rPr lang="en-US" altLang="zh-CN" sz="2400" b="1" dirty="0">
                <a:ln w="10160">
                  <a:noFill/>
                  <a:prstDash val="solid"/>
                </a:ln>
                <a:solidFill>
                  <a:schemeClr val="tx2"/>
                </a:solidFill>
              </a:rPr>
              <a:t>Our solution is to calculate (2Dh+1)(2Dh+1) maps, all generated by a shift within the neighbor field, and calculate their contribution one by one with </a:t>
            </a:r>
            <a:r>
              <a:rPr lang="en-US" altLang="zh-CN" sz="2400" b="1" dirty="0" err="1">
                <a:ln w="10160">
                  <a:noFill/>
                  <a:prstDash val="solid"/>
                </a:ln>
                <a:solidFill>
                  <a:schemeClr val="tx2"/>
                </a:solidFill>
              </a:rPr>
              <a:t>np.select</a:t>
            </a:r>
            <a:r>
              <a:rPr lang="en-US" altLang="zh-CN" sz="2400" b="1" dirty="0">
                <a:ln w="10160">
                  <a:noFill/>
                  <a:prstDash val="solid"/>
                </a:ln>
                <a:solidFill>
                  <a:schemeClr val="tx2"/>
                </a:solidFill>
              </a:rPr>
              <a:t>().</a:t>
            </a:r>
          </a:p>
          <a:p>
            <a:pPr algn="just"/>
            <a:endParaRPr lang="en-US" altLang="zh-CN" sz="2400" b="1" dirty="0">
              <a:ln w="10160">
                <a:noFill/>
                <a:prstDash val="solid"/>
              </a:ln>
              <a:solidFill>
                <a:schemeClr val="tx2"/>
              </a:solidFill>
            </a:endParaRPr>
          </a:p>
          <a:p>
            <a:pPr algn="just"/>
            <a:r>
              <a:rPr lang="en-US" altLang="zh-CN" sz="2400" b="1" dirty="0">
                <a:ln w="10160">
                  <a:noFill/>
                  <a:prstDash val="solid"/>
                </a:ln>
                <a:solidFill>
                  <a:schemeClr val="tx2"/>
                </a:solidFill>
              </a:rPr>
              <a:t>We have tested the effect of this loss function by comparison.</a:t>
            </a:r>
          </a:p>
          <a:p>
            <a:pPr algn="just"/>
            <a:endParaRPr lang="en-US" altLang="zh-CN" sz="2400" b="1" dirty="0">
              <a:ln w="10160">
                <a:noFill/>
                <a:prstDash val="solid"/>
              </a:ln>
              <a:solidFill>
                <a:schemeClr val="tx2"/>
              </a:solidFill>
            </a:endParaRPr>
          </a:p>
          <a:p>
            <a:pPr algn="just"/>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4" name="图片 3">
            <a:extLst>
              <a:ext uri="{FF2B5EF4-FFF2-40B4-BE49-F238E27FC236}">
                <a16:creationId xmlns:a16="http://schemas.microsoft.com/office/drawing/2014/main" id="{8A320939-BE7B-A6D6-F91E-4FD4F84E14F6}"/>
              </a:ext>
            </a:extLst>
          </p:cNvPr>
          <p:cNvPicPr>
            <a:picLocks noChangeAspect="1"/>
          </p:cNvPicPr>
          <p:nvPr/>
        </p:nvPicPr>
        <p:blipFill>
          <a:blip r:embed="rId3"/>
          <a:stretch>
            <a:fillRect/>
          </a:stretch>
        </p:blipFill>
        <p:spPr>
          <a:xfrm>
            <a:off x="2766851" y="1094917"/>
            <a:ext cx="6370170" cy="1158213"/>
          </a:xfrm>
          <a:prstGeom prst="rect">
            <a:avLst/>
          </a:prstGeom>
        </p:spPr>
      </p:pic>
    </p:spTree>
    <p:extLst>
      <p:ext uri="{BB962C8B-B14F-4D97-AF65-F5344CB8AC3E}">
        <p14:creationId xmlns:p14="http://schemas.microsoft.com/office/powerpoint/2010/main" val="216301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en-US" altLang="zh-CN" dirty="0"/>
              <a:t>Overview</a:t>
            </a:r>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00</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p:txBody>
          <a:bodyPr>
            <a:normAutofit/>
          </a:bodyPr>
          <a:lstStyle/>
          <a:p>
            <a:r>
              <a:rPr lang="en-US" altLang="zh-CN" sz="3200" dirty="0">
                <a:solidFill>
                  <a:schemeClr val="tx1"/>
                </a:solidFill>
              </a:rPr>
              <a:t>Overview of our presentation</a:t>
            </a:r>
            <a:endParaRPr lang="zh-CN" altLang="en-US" sz="3200" dirty="0">
              <a:solidFill>
                <a:schemeClr val="tx1"/>
              </a:solidFill>
            </a:endParaRPr>
          </a:p>
        </p:txBody>
      </p:sp>
    </p:spTree>
    <p:extLst>
      <p:ext uri="{BB962C8B-B14F-4D97-AF65-F5344CB8AC3E}">
        <p14:creationId xmlns:p14="http://schemas.microsoft.com/office/powerpoint/2010/main" val="78128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02-3 About the loss function(3/3)</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30</a:t>
            </a:fld>
            <a:endParaRPr lang="zh-CN" altLang="en-US" dirty="0"/>
          </a:p>
        </p:txBody>
      </p:sp>
      <p:sp>
        <p:nvSpPr>
          <p:cNvPr id="6" name="矩形 5">
            <a:extLst>
              <a:ext uri="{FF2B5EF4-FFF2-40B4-BE49-F238E27FC236}">
                <a16:creationId xmlns:a16="http://schemas.microsoft.com/office/drawing/2014/main" id="{3FB06036-F4CF-2BB9-C828-09C723FA4306}"/>
              </a:ext>
            </a:extLst>
          </p:cNvPr>
          <p:cNvSpPr/>
          <p:nvPr/>
        </p:nvSpPr>
        <p:spPr>
          <a:xfrm>
            <a:off x="559989" y="6032670"/>
            <a:ext cx="11320232" cy="461665"/>
          </a:xfrm>
          <a:prstGeom prst="rect">
            <a:avLst/>
          </a:prstGeom>
          <a:noFill/>
        </p:spPr>
        <p:txBody>
          <a:bodyPr wrap="square" lIns="91440" tIns="45720" rIns="91440" bIns="45720">
            <a:spAutoFit/>
          </a:bodyPr>
          <a:lstStyle/>
          <a:p>
            <a:pPr algn="just"/>
            <a:r>
              <a:rPr lang="en-US" altLang="zh-CN" sz="2400" b="1" dirty="0">
                <a:ln w="10160">
                  <a:noFill/>
                  <a:prstDash val="solid"/>
                </a:ln>
                <a:solidFill>
                  <a:schemeClr val="tx2"/>
                </a:solidFill>
              </a:rPr>
              <a:t>Training with this single image by 50, 100, 200epoch from left to right.</a:t>
            </a:r>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pic>
        <p:nvPicPr>
          <p:cNvPr id="23" name="图片 22">
            <a:extLst>
              <a:ext uri="{FF2B5EF4-FFF2-40B4-BE49-F238E27FC236}">
                <a16:creationId xmlns:a16="http://schemas.microsoft.com/office/drawing/2014/main" id="{6564890E-DD8D-1A5E-AA23-9619C5773E89}"/>
              </a:ext>
            </a:extLst>
          </p:cNvPr>
          <p:cNvPicPr>
            <a:picLocks noChangeAspect="1"/>
          </p:cNvPicPr>
          <p:nvPr/>
        </p:nvPicPr>
        <p:blipFill rotWithShape="1">
          <a:blip r:embed="rId3">
            <a:extLst>
              <a:ext uri="{28A0092B-C50C-407E-A947-70E740481C1C}">
                <a14:useLocalDpi xmlns:a14="http://schemas.microsoft.com/office/drawing/2010/main" val="0"/>
              </a:ext>
            </a:extLst>
          </a:blip>
          <a:srcRect l="17809" t="13111" r="17605" b="14553"/>
          <a:stretch/>
        </p:blipFill>
        <p:spPr>
          <a:xfrm>
            <a:off x="3419764" y="982638"/>
            <a:ext cx="2521693" cy="2428601"/>
          </a:xfrm>
          <a:prstGeom prst="rect">
            <a:avLst/>
          </a:prstGeom>
        </p:spPr>
      </p:pic>
      <p:pic>
        <p:nvPicPr>
          <p:cNvPr id="29" name="图片 28">
            <a:extLst>
              <a:ext uri="{FF2B5EF4-FFF2-40B4-BE49-F238E27FC236}">
                <a16:creationId xmlns:a16="http://schemas.microsoft.com/office/drawing/2014/main" id="{6A2FB28D-F60F-F7F4-F222-518ED4A01F3A}"/>
              </a:ext>
            </a:extLst>
          </p:cNvPr>
          <p:cNvPicPr>
            <a:picLocks noChangeAspect="1"/>
          </p:cNvPicPr>
          <p:nvPr/>
        </p:nvPicPr>
        <p:blipFill rotWithShape="1">
          <a:blip r:embed="rId4">
            <a:extLst>
              <a:ext uri="{28A0092B-C50C-407E-A947-70E740481C1C}">
                <a14:useLocalDpi xmlns:a14="http://schemas.microsoft.com/office/drawing/2010/main" val="0"/>
              </a:ext>
            </a:extLst>
          </a:blip>
          <a:srcRect l="17809" t="13111" r="14445" b="13111"/>
          <a:stretch/>
        </p:blipFill>
        <p:spPr>
          <a:xfrm>
            <a:off x="3419764" y="3503669"/>
            <a:ext cx="2466194" cy="2428601"/>
          </a:xfrm>
          <a:prstGeom prst="rect">
            <a:avLst/>
          </a:prstGeom>
        </p:spPr>
      </p:pic>
      <p:pic>
        <p:nvPicPr>
          <p:cNvPr id="31" name="图片 30">
            <a:extLst>
              <a:ext uri="{FF2B5EF4-FFF2-40B4-BE49-F238E27FC236}">
                <a16:creationId xmlns:a16="http://schemas.microsoft.com/office/drawing/2014/main" id="{711DFF39-F553-9569-97D1-8FD8EF1513BC}"/>
              </a:ext>
            </a:extLst>
          </p:cNvPr>
          <p:cNvPicPr>
            <a:picLocks noChangeAspect="1"/>
          </p:cNvPicPr>
          <p:nvPr/>
        </p:nvPicPr>
        <p:blipFill rotWithShape="1">
          <a:blip r:embed="rId5">
            <a:extLst>
              <a:ext uri="{28A0092B-C50C-407E-A947-70E740481C1C}">
                <a14:useLocalDpi xmlns:a14="http://schemas.microsoft.com/office/drawing/2010/main" val="0"/>
              </a:ext>
            </a:extLst>
          </a:blip>
          <a:srcRect l="17809" t="9160" r="17605" b="12579"/>
          <a:stretch/>
        </p:blipFill>
        <p:spPr>
          <a:xfrm>
            <a:off x="6011107" y="982638"/>
            <a:ext cx="2521693" cy="2464122"/>
          </a:xfrm>
          <a:prstGeom prst="rect">
            <a:avLst/>
          </a:prstGeom>
        </p:spPr>
      </p:pic>
      <p:pic>
        <p:nvPicPr>
          <p:cNvPr id="33" name="图片 32">
            <a:extLst>
              <a:ext uri="{FF2B5EF4-FFF2-40B4-BE49-F238E27FC236}">
                <a16:creationId xmlns:a16="http://schemas.microsoft.com/office/drawing/2014/main" id="{163663FB-FB23-9237-3CD3-D10B3F2D2546}"/>
              </a:ext>
            </a:extLst>
          </p:cNvPr>
          <p:cNvPicPr>
            <a:picLocks noChangeAspect="1"/>
          </p:cNvPicPr>
          <p:nvPr/>
        </p:nvPicPr>
        <p:blipFill rotWithShape="1">
          <a:blip r:embed="rId5">
            <a:extLst>
              <a:ext uri="{28A0092B-C50C-407E-A947-70E740481C1C}">
                <a14:useLocalDpi xmlns:a14="http://schemas.microsoft.com/office/drawing/2010/main" val="0"/>
              </a:ext>
            </a:extLst>
          </a:blip>
          <a:srcRect l="16442" t="12493" r="15811" b="11683"/>
          <a:stretch/>
        </p:blipFill>
        <p:spPr>
          <a:xfrm>
            <a:off x="6011107" y="3468148"/>
            <a:ext cx="2466194" cy="2464122"/>
          </a:xfrm>
          <a:prstGeom prst="rect">
            <a:avLst/>
          </a:prstGeom>
        </p:spPr>
      </p:pic>
      <p:pic>
        <p:nvPicPr>
          <p:cNvPr id="35" name="图片 34">
            <a:extLst>
              <a:ext uri="{FF2B5EF4-FFF2-40B4-BE49-F238E27FC236}">
                <a16:creationId xmlns:a16="http://schemas.microsoft.com/office/drawing/2014/main" id="{F7C7AE13-BA27-964E-BBCB-F6A5BF33FA86}"/>
              </a:ext>
            </a:extLst>
          </p:cNvPr>
          <p:cNvPicPr>
            <a:picLocks noChangeAspect="1"/>
          </p:cNvPicPr>
          <p:nvPr/>
        </p:nvPicPr>
        <p:blipFill rotWithShape="1">
          <a:blip r:embed="rId6">
            <a:extLst>
              <a:ext uri="{28A0092B-C50C-407E-A947-70E740481C1C}">
                <a14:useLocalDpi xmlns:a14="http://schemas.microsoft.com/office/drawing/2010/main" val="0"/>
              </a:ext>
            </a:extLst>
          </a:blip>
          <a:srcRect l="17605" t="11926" r="19383" b="15383"/>
          <a:stretch/>
        </p:blipFill>
        <p:spPr>
          <a:xfrm>
            <a:off x="8566870" y="987938"/>
            <a:ext cx="2607857" cy="2464121"/>
          </a:xfrm>
          <a:prstGeom prst="rect">
            <a:avLst/>
          </a:prstGeom>
        </p:spPr>
      </p:pic>
      <p:pic>
        <p:nvPicPr>
          <p:cNvPr id="37" name="图片 36">
            <a:extLst>
              <a:ext uri="{FF2B5EF4-FFF2-40B4-BE49-F238E27FC236}">
                <a16:creationId xmlns:a16="http://schemas.microsoft.com/office/drawing/2014/main" id="{9E5E49DF-D1A2-DABB-BCA6-6D1958A17063}"/>
              </a:ext>
            </a:extLst>
          </p:cNvPr>
          <p:cNvPicPr>
            <a:picLocks noChangeAspect="1"/>
          </p:cNvPicPr>
          <p:nvPr/>
        </p:nvPicPr>
        <p:blipFill rotWithShape="1">
          <a:blip r:embed="rId7">
            <a:extLst>
              <a:ext uri="{28A0092B-C50C-407E-A947-70E740481C1C}">
                <a14:useLocalDpi xmlns:a14="http://schemas.microsoft.com/office/drawing/2010/main" val="0"/>
              </a:ext>
            </a:extLst>
          </a:blip>
          <a:srcRect l="17999" t="12579" r="19778" b="12499"/>
          <a:stretch/>
        </p:blipFill>
        <p:spPr>
          <a:xfrm>
            <a:off x="8566870" y="3545890"/>
            <a:ext cx="2598593" cy="2470657"/>
          </a:xfrm>
          <a:prstGeom prst="rect">
            <a:avLst/>
          </a:prstGeom>
        </p:spPr>
      </p:pic>
      <p:pic>
        <p:nvPicPr>
          <p:cNvPr id="5" name="图片 4">
            <a:extLst>
              <a:ext uri="{FF2B5EF4-FFF2-40B4-BE49-F238E27FC236}">
                <a16:creationId xmlns:a16="http://schemas.microsoft.com/office/drawing/2014/main" id="{55A81078-8971-635D-5C5F-2927EF68B9F3}"/>
              </a:ext>
            </a:extLst>
          </p:cNvPr>
          <p:cNvPicPr>
            <a:picLocks noChangeAspect="1"/>
          </p:cNvPicPr>
          <p:nvPr/>
        </p:nvPicPr>
        <p:blipFill>
          <a:blip r:embed="rId8"/>
          <a:stretch>
            <a:fillRect/>
          </a:stretch>
        </p:blipFill>
        <p:spPr>
          <a:xfrm>
            <a:off x="3367071" y="936958"/>
            <a:ext cx="5148771" cy="4975118"/>
          </a:xfrm>
          <a:prstGeom prst="rect">
            <a:avLst/>
          </a:prstGeom>
        </p:spPr>
      </p:pic>
      <p:pic>
        <p:nvPicPr>
          <p:cNvPr id="7" name="图片 6">
            <a:extLst>
              <a:ext uri="{FF2B5EF4-FFF2-40B4-BE49-F238E27FC236}">
                <a16:creationId xmlns:a16="http://schemas.microsoft.com/office/drawing/2014/main" id="{D85C1474-9827-BE6D-72E9-8B9B3D05B25C}"/>
              </a:ext>
            </a:extLst>
          </p:cNvPr>
          <p:cNvPicPr>
            <a:picLocks noChangeAspect="1"/>
          </p:cNvPicPr>
          <p:nvPr/>
        </p:nvPicPr>
        <p:blipFill>
          <a:blip r:embed="rId9"/>
          <a:stretch>
            <a:fillRect/>
          </a:stretch>
        </p:blipFill>
        <p:spPr>
          <a:xfrm>
            <a:off x="338087" y="3465356"/>
            <a:ext cx="2405938" cy="2551191"/>
          </a:xfrm>
          <a:prstGeom prst="rect">
            <a:avLst/>
          </a:prstGeom>
        </p:spPr>
      </p:pic>
      <p:pic>
        <p:nvPicPr>
          <p:cNvPr id="9" name="图片 8">
            <a:extLst>
              <a:ext uri="{FF2B5EF4-FFF2-40B4-BE49-F238E27FC236}">
                <a16:creationId xmlns:a16="http://schemas.microsoft.com/office/drawing/2014/main" id="{6E5EE706-8E55-92ED-5676-AAF81426F4FF}"/>
              </a:ext>
            </a:extLst>
          </p:cNvPr>
          <p:cNvPicPr>
            <a:picLocks noChangeAspect="1"/>
          </p:cNvPicPr>
          <p:nvPr/>
        </p:nvPicPr>
        <p:blipFill rotWithShape="1">
          <a:blip r:embed="rId10">
            <a:extLst>
              <a:ext uri="{28A0092B-C50C-407E-A947-70E740481C1C}">
                <a14:useLocalDpi xmlns:a14="http://schemas.microsoft.com/office/drawing/2010/main" val="0"/>
              </a:ext>
            </a:extLst>
          </a:blip>
          <a:srcRect l="15962" t="9720" r="18165" b="14592"/>
          <a:stretch/>
        </p:blipFill>
        <p:spPr>
          <a:xfrm>
            <a:off x="338087" y="980450"/>
            <a:ext cx="2405938" cy="2444068"/>
          </a:xfrm>
          <a:prstGeom prst="rect">
            <a:avLst/>
          </a:prstGeom>
        </p:spPr>
      </p:pic>
    </p:spTree>
    <p:extLst>
      <p:ext uri="{BB962C8B-B14F-4D97-AF65-F5344CB8AC3E}">
        <p14:creationId xmlns:p14="http://schemas.microsoft.com/office/powerpoint/2010/main" val="891049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(1/9)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671983" y="3210627"/>
            <a:ext cx="7703478" cy="2935291"/>
          </a:xfrm>
          <a:prstGeom prst="rect">
            <a:avLst/>
          </a:prstGeom>
          <a:noFill/>
        </p:spPr>
        <p:txBody>
          <a:bodyPr wrap="square" lIns="91440" tIns="45720" rIns="91440" bIns="45720">
            <a:spAutoFit/>
          </a:bodyPr>
          <a:lstStyle/>
          <a:p>
            <a:pPr algn="just">
              <a:lnSpc>
                <a:spcPct val="130000"/>
              </a:lnSpc>
            </a:pPr>
            <a:r>
              <a:rPr lang="en-US" altLang="zh-CN" sz="2400" b="1" dirty="0">
                <a:ln w="10160">
                  <a:noFill/>
                  <a:prstDash val="solid"/>
                </a:ln>
                <a:solidFill>
                  <a:schemeClr val="tx2"/>
                </a:solidFill>
              </a:rPr>
              <a:t>Several peculiarities the inverse dataset bears:</a:t>
            </a:r>
          </a:p>
          <a:p>
            <a:pPr marL="457200" indent="-457200" algn="just">
              <a:lnSpc>
                <a:spcPct val="130000"/>
              </a:lnSpc>
              <a:buAutoNum type="arabicParenR"/>
            </a:pPr>
            <a:r>
              <a:rPr lang="en-US" altLang="zh-CN" sz="2400" b="1" dirty="0">
                <a:ln w="10160">
                  <a:noFill/>
                  <a:prstDash val="solid"/>
                </a:ln>
                <a:solidFill>
                  <a:schemeClr val="tx2"/>
                </a:solidFill>
              </a:rPr>
              <a:t>Small</a:t>
            </a:r>
          </a:p>
          <a:p>
            <a:pPr marL="457200" indent="-457200" algn="just">
              <a:lnSpc>
                <a:spcPct val="130000"/>
              </a:lnSpc>
              <a:buAutoNum type="arabicParenR"/>
            </a:pPr>
            <a:r>
              <a:rPr lang="en-US" altLang="zh-CN" sz="2400" b="1" dirty="0">
                <a:ln w="10160">
                  <a:noFill/>
                  <a:prstDash val="solid"/>
                </a:ln>
                <a:solidFill>
                  <a:schemeClr val="tx2"/>
                </a:solidFill>
              </a:rPr>
              <a:t>Manual noise.</a:t>
            </a:r>
          </a:p>
          <a:p>
            <a:pPr marL="457200" indent="-457200" algn="just">
              <a:lnSpc>
                <a:spcPct val="130000"/>
              </a:lnSpc>
              <a:buAutoNum type="arabicParenR"/>
            </a:pPr>
            <a:r>
              <a:rPr lang="en-US" altLang="zh-CN" sz="2400" b="1" dirty="0">
                <a:ln w="10160">
                  <a:noFill/>
                  <a:prstDash val="solid"/>
                </a:ln>
                <a:solidFill>
                  <a:schemeClr val="tx2"/>
                </a:solidFill>
              </a:rPr>
              <a:t>Low noise.</a:t>
            </a:r>
          </a:p>
          <a:p>
            <a:pPr marL="457200" indent="-457200" algn="just">
              <a:lnSpc>
                <a:spcPct val="130000"/>
              </a:lnSpc>
              <a:buAutoNum type="arabicParenR"/>
            </a:pPr>
            <a:r>
              <a:rPr lang="en-US" altLang="zh-CN" sz="2400" b="1" dirty="0">
                <a:ln w="10160">
                  <a:noFill/>
                  <a:prstDash val="solid"/>
                </a:ln>
                <a:solidFill>
                  <a:schemeClr val="tx2"/>
                </a:solidFill>
              </a:rPr>
              <a:t>Random patches. </a:t>
            </a:r>
          </a:p>
          <a:p>
            <a:pPr algn="just">
              <a:lnSpc>
                <a:spcPct val="130000"/>
              </a:lnSpc>
            </a:pPr>
            <a:r>
              <a:rPr lang="en-US" altLang="zh-CN" sz="2400" b="1" dirty="0">
                <a:ln w="10160">
                  <a:noFill/>
                  <a:prstDash val="solid"/>
                </a:ln>
                <a:solidFill>
                  <a:schemeClr val="tx2"/>
                </a:solidFill>
              </a:rPr>
              <a:t>For 2, 3, 4, which are sensitive? </a:t>
            </a:r>
            <a:endParaRPr lang="en-US" altLang="zh-CN" sz="2400" b="1" dirty="0">
              <a:ln w="10160">
                <a:noFill/>
                <a:prstDash val="solid"/>
              </a:ln>
              <a:solidFill>
                <a:schemeClr val="accent1">
                  <a:lumMod val="75000"/>
                </a:schemeClr>
              </a:solidFill>
            </a:endParaRPr>
          </a:p>
        </p:txBody>
      </p:sp>
      <p:pic>
        <p:nvPicPr>
          <p:cNvPr id="16" name="图片 15">
            <a:extLst>
              <a:ext uri="{FF2B5EF4-FFF2-40B4-BE49-F238E27FC236}">
                <a16:creationId xmlns:a16="http://schemas.microsoft.com/office/drawing/2014/main" id="{014ADE81-D7F5-CBEF-9F99-D34F8A689200}"/>
              </a:ext>
            </a:extLst>
          </p:cNvPr>
          <p:cNvPicPr>
            <a:picLocks noChangeAspect="1"/>
          </p:cNvPicPr>
          <p:nvPr/>
        </p:nvPicPr>
        <p:blipFill>
          <a:blip r:embed="rId2"/>
          <a:stretch>
            <a:fillRect/>
          </a:stretch>
        </p:blipFill>
        <p:spPr>
          <a:xfrm>
            <a:off x="718217" y="1021111"/>
            <a:ext cx="4988327" cy="1833419"/>
          </a:xfrm>
          <a:prstGeom prst="rect">
            <a:avLst/>
          </a:prstGeom>
        </p:spPr>
      </p:pic>
      <p:pic>
        <p:nvPicPr>
          <p:cNvPr id="3" name="图片 2">
            <a:extLst>
              <a:ext uri="{FF2B5EF4-FFF2-40B4-BE49-F238E27FC236}">
                <a16:creationId xmlns:a16="http://schemas.microsoft.com/office/drawing/2014/main" id="{5ED5CBC1-F1FA-8BA0-57C2-6E7B70617A06}"/>
              </a:ext>
            </a:extLst>
          </p:cNvPr>
          <p:cNvPicPr>
            <a:picLocks noChangeAspect="1"/>
          </p:cNvPicPr>
          <p:nvPr/>
        </p:nvPicPr>
        <p:blipFill>
          <a:blip r:embed="rId3"/>
          <a:stretch>
            <a:fillRect/>
          </a:stretch>
        </p:blipFill>
        <p:spPr>
          <a:xfrm>
            <a:off x="5692176" y="1159183"/>
            <a:ext cx="5562846" cy="1695347"/>
          </a:xfrm>
          <a:prstGeom prst="rect">
            <a:avLst/>
          </a:prstGeom>
        </p:spPr>
      </p:pic>
    </p:spTree>
    <p:extLst>
      <p:ext uri="{BB962C8B-B14F-4D97-AF65-F5344CB8AC3E}">
        <p14:creationId xmlns:p14="http://schemas.microsoft.com/office/powerpoint/2010/main" val="169574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(2/9)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33778" y="1201205"/>
            <a:ext cx="10740004" cy="2698431"/>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tx2"/>
                </a:solidFill>
              </a:rPr>
              <a:t>We’ve designed tests to validate the sensitivity of the dataset’s features.</a:t>
            </a:r>
          </a:p>
          <a:p>
            <a:pPr algn="just">
              <a:lnSpc>
                <a:spcPct val="130000"/>
              </a:lnSpc>
            </a:pPr>
            <a:r>
              <a:rPr lang="en-US" altLang="zh-CN" sz="2200" b="1" dirty="0">
                <a:ln w="10160">
                  <a:noFill/>
                  <a:prstDash val="solid"/>
                </a:ln>
                <a:solidFill>
                  <a:schemeClr val="tx2"/>
                </a:solidFill>
              </a:rPr>
              <a:t>The sources of our dataset:</a:t>
            </a:r>
          </a:p>
          <a:p>
            <a:pPr marL="457200" indent="-457200" algn="just">
              <a:lnSpc>
                <a:spcPct val="130000"/>
              </a:lnSpc>
              <a:buAutoNum type="arabicParenR"/>
            </a:pPr>
            <a:r>
              <a:rPr lang="en-US" altLang="zh-CN" sz="2200" b="1" dirty="0">
                <a:ln w="10160">
                  <a:noFill/>
                  <a:prstDash val="solid"/>
                </a:ln>
                <a:solidFill>
                  <a:schemeClr val="tx2"/>
                </a:solidFill>
              </a:rPr>
              <a:t>ATD-12K. (left). Containing 12000 * 3 cartoon images from Disney &amp; Kyoto anime.[</a:t>
            </a:r>
            <a:r>
              <a:rPr lang="en-US" altLang="zh-CN" sz="2200" b="1" dirty="0" err="1">
                <a:ln w="10160">
                  <a:noFill/>
                  <a:prstDash val="solid"/>
                </a:ln>
                <a:solidFill>
                  <a:schemeClr val="tx2"/>
                </a:solidFill>
                <a:latin typeface="Times New Roman" panose="02020603050405020304" pitchFamily="18" charset="0"/>
                <a:cs typeface="Times New Roman" panose="02020603050405020304" pitchFamily="18" charset="0"/>
              </a:rPr>
              <a:t>Siyao</a:t>
            </a:r>
            <a:r>
              <a:rPr lang="en-US" altLang="zh-CN" sz="2200" b="1" dirty="0">
                <a:ln w="10160">
                  <a:noFill/>
                  <a:prstDash val="solid"/>
                </a:ln>
                <a:solidFill>
                  <a:schemeClr val="tx2"/>
                </a:solidFill>
                <a:latin typeface="Times New Roman" panose="02020603050405020304" pitchFamily="18" charset="0"/>
                <a:cs typeface="Times New Roman" panose="02020603050405020304" pitchFamily="18" charset="0"/>
              </a:rPr>
              <a:t> et al, </a:t>
            </a:r>
            <a:r>
              <a:rPr lang="en-US" altLang="zh-CN" sz="2200" b="1" dirty="0">
                <a:latin typeface="Times New Roman" panose="02020603050405020304" pitchFamily="18" charset="0"/>
                <a:cs typeface="Times New Roman" panose="02020603050405020304" pitchFamily="18" charset="0"/>
              </a:rPr>
              <a:t>Deep Animation Video Interpolation in the Wild</a:t>
            </a:r>
            <a:r>
              <a:rPr lang="en-US" altLang="zh-CN" sz="2200" b="1" dirty="0">
                <a:ln w="10160">
                  <a:noFill/>
                  <a:prstDash val="solid"/>
                </a:ln>
                <a:solidFill>
                  <a:schemeClr val="tx2"/>
                </a:solidFill>
                <a:latin typeface="Times New Roman" panose="02020603050405020304" pitchFamily="18" charset="0"/>
                <a:cs typeface="Times New Roman" panose="02020603050405020304" pitchFamily="18" charset="0"/>
              </a:rPr>
              <a:t>, CVPR2021</a:t>
            </a:r>
            <a:r>
              <a:rPr lang="en-US" altLang="zh-CN" sz="2200" b="1" dirty="0">
                <a:ln w="10160">
                  <a:noFill/>
                  <a:prstDash val="solid"/>
                </a:ln>
                <a:solidFill>
                  <a:schemeClr val="tx2"/>
                </a:solidFill>
              </a:rPr>
              <a:t>]</a:t>
            </a:r>
          </a:p>
          <a:p>
            <a:pPr marL="457200" indent="-457200" algn="just">
              <a:lnSpc>
                <a:spcPct val="130000"/>
              </a:lnSpc>
              <a:buAutoNum type="arabicParenR"/>
            </a:pPr>
            <a:r>
              <a:rPr lang="en-US" altLang="zh-CN" sz="2200" b="1" dirty="0">
                <a:ln w="10160">
                  <a:noFill/>
                  <a:prstDash val="solid"/>
                </a:ln>
                <a:solidFill>
                  <a:schemeClr val="tx2"/>
                </a:solidFill>
              </a:rPr>
              <a:t>Layout images from </a:t>
            </a:r>
            <a:r>
              <a:rPr lang="en-US" altLang="zh-CN" sz="2200" b="1" dirty="0">
                <a:ln w="10160">
                  <a:noFill/>
                  <a:prstDash val="solid"/>
                </a:ln>
                <a:solidFill>
                  <a:schemeClr val="tx2"/>
                </a:solidFill>
                <a:latin typeface="Times New Roman" panose="02020603050405020304" pitchFamily="18" charset="0"/>
                <a:cs typeface="Times New Roman" panose="02020603050405020304" pitchFamily="18" charset="0"/>
              </a:rPr>
              <a:t>sakugabooru.com </a:t>
            </a:r>
            <a:r>
              <a:rPr lang="en-US" altLang="zh-CN" sz="2200" b="1" dirty="0">
                <a:ln w="10160">
                  <a:noFill/>
                  <a:prstDash val="solid"/>
                </a:ln>
                <a:solidFill>
                  <a:schemeClr val="tx2"/>
                </a:solidFill>
                <a:latin typeface="+mj-lt"/>
                <a:cs typeface="Times New Roman" panose="02020603050405020304" pitchFamily="18" charset="0"/>
              </a:rPr>
              <a:t>or</a:t>
            </a:r>
            <a:r>
              <a:rPr lang="en-US" altLang="zh-CN" sz="2200" b="1" dirty="0">
                <a:ln w="10160">
                  <a:noFill/>
                  <a:prstDash val="solid"/>
                </a:ln>
                <a:solidFill>
                  <a:schemeClr val="tx2"/>
                </a:solidFill>
                <a:latin typeface="Times New Roman" panose="02020603050405020304" pitchFamily="18" charset="0"/>
                <a:cs typeface="Times New Roman" panose="02020603050405020304" pitchFamily="18" charset="0"/>
              </a:rPr>
              <a:t> baidu.com </a:t>
            </a:r>
            <a:r>
              <a:rPr lang="en-US" altLang="zh-CN" sz="2200" b="1" dirty="0">
                <a:ln w="10160">
                  <a:noFill/>
                  <a:prstDash val="solid"/>
                </a:ln>
                <a:solidFill>
                  <a:schemeClr val="tx2"/>
                </a:solidFill>
              </a:rPr>
              <a:t>(mid)</a:t>
            </a:r>
          </a:p>
          <a:p>
            <a:pPr algn="just">
              <a:lnSpc>
                <a:spcPct val="130000"/>
              </a:lnSpc>
            </a:pPr>
            <a:r>
              <a:rPr lang="en-US" altLang="zh-CN" sz="2200" b="1" dirty="0">
                <a:ln w="10160">
                  <a:noFill/>
                  <a:prstDash val="solid"/>
                </a:ln>
                <a:solidFill>
                  <a:schemeClr val="accent1">
                    <a:lumMod val="75000"/>
                  </a:schemeClr>
                </a:solidFill>
              </a:rPr>
              <a:t>3)  Hand-drawn image by ourselves(right).</a:t>
            </a:r>
          </a:p>
        </p:txBody>
      </p:sp>
      <p:pic>
        <p:nvPicPr>
          <p:cNvPr id="7" name="图片 6">
            <a:extLst>
              <a:ext uri="{FF2B5EF4-FFF2-40B4-BE49-F238E27FC236}">
                <a16:creationId xmlns:a16="http://schemas.microsoft.com/office/drawing/2014/main" id="{D0DA5DBD-080A-9401-D2A8-756E48272BAF}"/>
              </a:ext>
            </a:extLst>
          </p:cNvPr>
          <p:cNvPicPr>
            <a:picLocks noChangeAspect="1"/>
          </p:cNvPicPr>
          <p:nvPr/>
        </p:nvPicPr>
        <p:blipFill>
          <a:blip r:embed="rId2"/>
          <a:stretch>
            <a:fillRect/>
          </a:stretch>
        </p:blipFill>
        <p:spPr>
          <a:xfrm>
            <a:off x="609600" y="4131733"/>
            <a:ext cx="4021512" cy="2426230"/>
          </a:xfrm>
          <a:prstGeom prst="rect">
            <a:avLst/>
          </a:prstGeom>
        </p:spPr>
      </p:pic>
      <p:pic>
        <p:nvPicPr>
          <p:cNvPr id="10" name="图片 9">
            <a:extLst>
              <a:ext uri="{FF2B5EF4-FFF2-40B4-BE49-F238E27FC236}">
                <a16:creationId xmlns:a16="http://schemas.microsoft.com/office/drawing/2014/main" id="{E07A214C-1416-0E56-9C9A-BDCDBAF42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787" y="3995632"/>
            <a:ext cx="2873913" cy="2698432"/>
          </a:xfrm>
          <a:prstGeom prst="rect">
            <a:avLst/>
          </a:prstGeom>
        </p:spPr>
      </p:pic>
      <p:pic>
        <p:nvPicPr>
          <p:cNvPr id="12" name="图片 11">
            <a:extLst>
              <a:ext uri="{FF2B5EF4-FFF2-40B4-BE49-F238E27FC236}">
                <a16:creationId xmlns:a16="http://schemas.microsoft.com/office/drawing/2014/main" id="{6B47DAB2-5563-FBE7-957C-3D176CB56797}"/>
              </a:ext>
            </a:extLst>
          </p:cNvPr>
          <p:cNvPicPr>
            <a:picLocks noChangeAspect="1"/>
          </p:cNvPicPr>
          <p:nvPr/>
        </p:nvPicPr>
        <p:blipFill>
          <a:blip r:embed="rId4"/>
          <a:stretch>
            <a:fillRect/>
          </a:stretch>
        </p:blipFill>
        <p:spPr>
          <a:xfrm>
            <a:off x="4631112" y="3995632"/>
            <a:ext cx="4068169" cy="2698432"/>
          </a:xfrm>
          <a:prstGeom prst="rect">
            <a:avLst/>
          </a:prstGeom>
        </p:spPr>
      </p:pic>
    </p:spTree>
    <p:extLst>
      <p:ext uri="{BB962C8B-B14F-4D97-AF65-F5344CB8AC3E}">
        <p14:creationId xmlns:p14="http://schemas.microsoft.com/office/powerpoint/2010/main" val="4225684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(3/9)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434861" y="3946122"/>
            <a:ext cx="10740004" cy="2258311"/>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tx2"/>
                </a:solidFill>
              </a:rPr>
              <a:t>Since the author’s (mysterious) model is provided and has spectacular performance, it may provide layouts and our pencil-drawn image with the help of some extra binarizations. </a:t>
            </a:r>
          </a:p>
          <a:p>
            <a:pPr algn="just">
              <a:lnSpc>
                <a:spcPct val="130000"/>
              </a:lnSpc>
            </a:pPr>
            <a:r>
              <a:rPr lang="en-US" altLang="zh-CN" sz="2200" b="1" dirty="0">
                <a:ln w="10160">
                  <a:noFill/>
                  <a:prstDash val="solid"/>
                </a:ln>
                <a:solidFill>
                  <a:schemeClr val="tx2"/>
                </a:solidFill>
              </a:rPr>
              <a:t>For Example: left-&gt;author model -&gt; global binarization with threshold=70-&gt;right</a:t>
            </a:r>
          </a:p>
          <a:p>
            <a:pPr algn="just">
              <a:lnSpc>
                <a:spcPct val="130000"/>
              </a:lnSpc>
            </a:pPr>
            <a:endParaRPr lang="en-US" altLang="zh-CN" sz="2200" b="1" dirty="0">
              <a:ln w="10160">
                <a:noFill/>
                <a:prstDash val="solid"/>
              </a:ln>
              <a:solidFill>
                <a:schemeClr val="tx2"/>
              </a:solidFill>
            </a:endParaRPr>
          </a:p>
        </p:txBody>
      </p:sp>
      <p:pic>
        <p:nvPicPr>
          <p:cNvPr id="4" name="图片 3">
            <a:extLst>
              <a:ext uri="{FF2B5EF4-FFF2-40B4-BE49-F238E27FC236}">
                <a16:creationId xmlns:a16="http://schemas.microsoft.com/office/drawing/2014/main" id="{CDEF05AD-E321-BCBB-6221-B5470357D0B2}"/>
              </a:ext>
            </a:extLst>
          </p:cNvPr>
          <p:cNvPicPr>
            <a:picLocks noChangeAspect="1"/>
          </p:cNvPicPr>
          <p:nvPr/>
        </p:nvPicPr>
        <p:blipFill rotWithShape="1">
          <a:blip r:embed="rId2"/>
          <a:srcRect l="18346" t="15554" b="9068"/>
          <a:stretch/>
        </p:blipFill>
        <p:spPr>
          <a:xfrm>
            <a:off x="434861" y="1024604"/>
            <a:ext cx="3866206" cy="2553974"/>
          </a:xfrm>
          <a:prstGeom prst="rect">
            <a:avLst/>
          </a:prstGeom>
        </p:spPr>
      </p:pic>
      <p:pic>
        <p:nvPicPr>
          <p:cNvPr id="11" name="图片 10">
            <a:extLst>
              <a:ext uri="{FF2B5EF4-FFF2-40B4-BE49-F238E27FC236}">
                <a16:creationId xmlns:a16="http://schemas.microsoft.com/office/drawing/2014/main" id="{94554C2B-AD71-29B5-7723-91A7D6D79EB1}"/>
              </a:ext>
            </a:extLst>
          </p:cNvPr>
          <p:cNvPicPr>
            <a:picLocks noChangeAspect="1"/>
          </p:cNvPicPr>
          <p:nvPr/>
        </p:nvPicPr>
        <p:blipFill>
          <a:blip r:embed="rId3"/>
          <a:stretch>
            <a:fillRect/>
          </a:stretch>
        </p:blipFill>
        <p:spPr>
          <a:xfrm>
            <a:off x="4148905" y="1024604"/>
            <a:ext cx="3866206" cy="2553974"/>
          </a:xfrm>
          <a:prstGeom prst="rect">
            <a:avLst/>
          </a:prstGeom>
        </p:spPr>
      </p:pic>
      <p:pic>
        <p:nvPicPr>
          <p:cNvPr id="16" name="图片 15">
            <a:extLst>
              <a:ext uri="{FF2B5EF4-FFF2-40B4-BE49-F238E27FC236}">
                <a16:creationId xmlns:a16="http://schemas.microsoft.com/office/drawing/2014/main" id="{846BC598-B665-0F4F-B7B3-9C1DEA1BCE4A}"/>
              </a:ext>
            </a:extLst>
          </p:cNvPr>
          <p:cNvPicPr>
            <a:picLocks noChangeAspect="1"/>
          </p:cNvPicPr>
          <p:nvPr/>
        </p:nvPicPr>
        <p:blipFill rotWithShape="1">
          <a:blip r:embed="rId4"/>
          <a:srcRect l="2502" r="1765"/>
          <a:stretch/>
        </p:blipFill>
        <p:spPr>
          <a:xfrm>
            <a:off x="8043096" y="959087"/>
            <a:ext cx="3832815" cy="2614610"/>
          </a:xfrm>
          <a:prstGeom prst="rect">
            <a:avLst/>
          </a:prstGeom>
        </p:spPr>
      </p:pic>
    </p:spTree>
    <p:extLst>
      <p:ext uri="{BB962C8B-B14F-4D97-AF65-F5344CB8AC3E}">
        <p14:creationId xmlns:p14="http://schemas.microsoft.com/office/powerpoint/2010/main" val="214592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(4/9)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222640" y="1043496"/>
            <a:ext cx="3395706" cy="2258311"/>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tx2"/>
                </a:solidFill>
              </a:rPr>
              <a:t>However the model is not designed to deal with colorful images.</a:t>
            </a:r>
          </a:p>
          <a:p>
            <a:pPr algn="just">
              <a:lnSpc>
                <a:spcPct val="130000"/>
              </a:lnSpc>
            </a:pPr>
            <a:r>
              <a:rPr lang="en-US" altLang="zh-CN" sz="2200" b="1" dirty="0">
                <a:ln w="10160">
                  <a:noFill/>
                  <a:prstDash val="solid"/>
                </a:ln>
                <a:solidFill>
                  <a:schemeClr val="tx2"/>
                </a:solidFill>
              </a:rPr>
              <a:t>Luckily, local binarization makes sense.</a:t>
            </a:r>
          </a:p>
        </p:txBody>
      </p:sp>
      <p:pic>
        <p:nvPicPr>
          <p:cNvPr id="20" name="图片 19">
            <a:extLst>
              <a:ext uri="{FF2B5EF4-FFF2-40B4-BE49-F238E27FC236}">
                <a16:creationId xmlns:a16="http://schemas.microsoft.com/office/drawing/2014/main" id="{F6B56BF9-9124-D074-BAFB-473A157B96E0}"/>
              </a:ext>
            </a:extLst>
          </p:cNvPr>
          <p:cNvPicPr>
            <a:picLocks noChangeAspect="1"/>
          </p:cNvPicPr>
          <p:nvPr/>
        </p:nvPicPr>
        <p:blipFill>
          <a:blip r:embed="rId2"/>
          <a:stretch>
            <a:fillRect/>
          </a:stretch>
        </p:blipFill>
        <p:spPr>
          <a:xfrm>
            <a:off x="431227" y="909737"/>
            <a:ext cx="3395706" cy="2537262"/>
          </a:xfrm>
          <a:prstGeom prst="rect">
            <a:avLst/>
          </a:prstGeom>
        </p:spPr>
      </p:pic>
      <p:pic>
        <p:nvPicPr>
          <p:cNvPr id="22" name="图片 21">
            <a:extLst>
              <a:ext uri="{FF2B5EF4-FFF2-40B4-BE49-F238E27FC236}">
                <a16:creationId xmlns:a16="http://schemas.microsoft.com/office/drawing/2014/main" id="{11F8BBD7-9B6E-DD85-7863-A81D31BE58D7}"/>
              </a:ext>
            </a:extLst>
          </p:cNvPr>
          <p:cNvPicPr>
            <a:picLocks noChangeAspect="1"/>
          </p:cNvPicPr>
          <p:nvPr/>
        </p:nvPicPr>
        <p:blipFill>
          <a:blip r:embed="rId3"/>
          <a:stretch>
            <a:fillRect/>
          </a:stretch>
        </p:blipFill>
        <p:spPr>
          <a:xfrm>
            <a:off x="3826933" y="909737"/>
            <a:ext cx="3395706" cy="2537262"/>
          </a:xfrm>
          <a:prstGeom prst="rect">
            <a:avLst/>
          </a:prstGeom>
        </p:spPr>
      </p:pic>
      <p:pic>
        <p:nvPicPr>
          <p:cNvPr id="23" name="图片 22">
            <a:extLst>
              <a:ext uri="{FF2B5EF4-FFF2-40B4-BE49-F238E27FC236}">
                <a16:creationId xmlns:a16="http://schemas.microsoft.com/office/drawing/2014/main" id="{92DE6E8E-C114-B94C-0AAF-86351C122CAE}"/>
              </a:ext>
            </a:extLst>
          </p:cNvPr>
          <p:cNvPicPr>
            <a:picLocks noChangeAspect="1"/>
          </p:cNvPicPr>
          <p:nvPr/>
        </p:nvPicPr>
        <p:blipFill>
          <a:blip r:embed="rId2"/>
          <a:stretch>
            <a:fillRect/>
          </a:stretch>
        </p:blipFill>
        <p:spPr>
          <a:xfrm>
            <a:off x="431227" y="3411001"/>
            <a:ext cx="3395706" cy="2537262"/>
          </a:xfrm>
          <a:prstGeom prst="rect">
            <a:avLst/>
          </a:prstGeom>
        </p:spPr>
      </p:pic>
      <p:pic>
        <p:nvPicPr>
          <p:cNvPr id="25" name="图片 24">
            <a:extLst>
              <a:ext uri="{FF2B5EF4-FFF2-40B4-BE49-F238E27FC236}">
                <a16:creationId xmlns:a16="http://schemas.microsoft.com/office/drawing/2014/main" id="{3345DEEB-CAFA-88B0-62D0-18544409C620}"/>
              </a:ext>
            </a:extLst>
          </p:cNvPr>
          <p:cNvPicPr>
            <a:picLocks noChangeAspect="1"/>
          </p:cNvPicPr>
          <p:nvPr/>
        </p:nvPicPr>
        <p:blipFill>
          <a:blip r:embed="rId4"/>
          <a:stretch>
            <a:fillRect/>
          </a:stretch>
        </p:blipFill>
        <p:spPr>
          <a:xfrm>
            <a:off x="3826934" y="3446999"/>
            <a:ext cx="3395706" cy="2537262"/>
          </a:xfrm>
          <a:prstGeom prst="rect">
            <a:avLst/>
          </a:prstGeom>
        </p:spPr>
      </p:pic>
      <p:pic>
        <p:nvPicPr>
          <p:cNvPr id="27" name="图片 26">
            <a:extLst>
              <a:ext uri="{FF2B5EF4-FFF2-40B4-BE49-F238E27FC236}">
                <a16:creationId xmlns:a16="http://schemas.microsoft.com/office/drawing/2014/main" id="{7EA1D09C-11CE-443E-DB33-6F595D54F897}"/>
              </a:ext>
            </a:extLst>
          </p:cNvPr>
          <p:cNvPicPr>
            <a:picLocks noChangeAspect="1"/>
          </p:cNvPicPr>
          <p:nvPr/>
        </p:nvPicPr>
        <p:blipFill>
          <a:blip r:embed="rId5"/>
          <a:stretch>
            <a:fillRect/>
          </a:stretch>
        </p:blipFill>
        <p:spPr>
          <a:xfrm>
            <a:off x="7222639" y="3429000"/>
            <a:ext cx="3395706" cy="2537263"/>
          </a:xfrm>
          <a:prstGeom prst="rect">
            <a:avLst/>
          </a:prstGeom>
        </p:spPr>
      </p:pic>
    </p:spTree>
    <p:extLst>
      <p:ext uri="{BB962C8B-B14F-4D97-AF65-F5344CB8AC3E}">
        <p14:creationId xmlns:p14="http://schemas.microsoft.com/office/powerpoint/2010/main" val="184291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(5/9)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8499454" y="1639664"/>
            <a:ext cx="3307619" cy="3578672"/>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tx2"/>
                </a:solidFill>
              </a:rPr>
              <a:t>For noises, random noise(left-down) and tones(right-up) can be added by program automatically.</a:t>
            </a:r>
          </a:p>
          <a:p>
            <a:pPr algn="just">
              <a:lnSpc>
                <a:spcPct val="130000"/>
              </a:lnSpc>
            </a:pPr>
            <a:r>
              <a:rPr lang="en-US" altLang="zh-CN" sz="2200" b="1" dirty="0">
                <a:ln w="10160">
                  <a:noFill/>
                  <a:prstDash val="solid"/>
                </a:ln>
                <a:solidFill>
                  <a:schemeClr val="tx2"/>
                </a:solidFill>
              </a:rPr>
              <a:t>However slur (right-down)is hard to control, so we added it by PS.</a:t>
            </a:r>
          </a:p>
        </p:txBody>
      </p:sp>
      <p:pic>
        <p:nvPicPr>
          <p:cNvPr id="5" name="图片 4">
            <a:extLst>
              <a:ext uri="{FF2B5EF4-FFF2-40B4-BE49-F238E27FC236}">
                <a16:creationId xmlns:a16="http://schemas.microsoft.com/office/drawing/2014/main" id="{FA62843F-87C0-D42B-9C77-35871E260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628" y="1051065"/>
            <a:ext cx="3969893" cy="2621309"/>
          </a:xfrm>
          <a:prstGeom prst="rect">
            <a:avLst/>
          </a:prstGeom>
        </p:spPr>
      </p:pic>
      <p:pic>
        <p:nvPicPr>
          <p:cNvPr id="7" name="图片 6">
            <a:extLst>
              <a:ext uri="{FF2B5EF4-FFF2-40B4-BE49-F238E27FC236}">
                <a16:creationId xmlns:a16="http://schemas.microsoft.com/office/drawing/2014/main" id="{5E4BF94C-1D5B-4127-915C-944CCD8D3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18" y="1039600"/>
            <a:ext cx="3832815" cy="2530797"/>
          </a:xfrm>
          <a:prstGeom prst="rect">
            <a:avLst/>
          </a:prstGeom>
        </p:spPr>
      </p:pic>
      <p:pic>
        <p:nvPicPr>
          <p:cNvPr id="10" name="图片 9">
            <a:extLst>
              <a:ext uri="{FF2B5EF4-FFF2-40B4-BE49-F238E27FC236}">
                <a16:creationId xmlns:a16="http://schemas.microsoft.com/office/drawing/2014/main" id="{D391B4AA-0788-865E-00B2-8F2D67503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897" y="3665867"/>
            <a:ext cx="3832815" cy="2530797"/>
          </a:xfrm>
          <a:prstGeom prst="rect">
            <a:avLst/>
          </a:prstGeom>
        </p:spPr>
      </p:pic>
      <p:pic>
        <p:nvPicPr>
          <p:cNvPr id="13" name="图片 12">
            <a:extLst>
              <a:ext uri="{FF2B5EF4-FFF2-40B4-BE49-F238E27FC236}">
                <a16:creationId xmlns:a16="http://schemas.microsoft.com/office/drawing/2014/main" id="{C5808135-2A27-5E20-B00C-82A11AC92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07" y="3576210"/>
            <a:ext cx="3969893" cy="2621309"/>
          </a:xfrm>
          <a:prstGeom prst="rect">
            <a:avLst/>
          </a:prstGeom>
        </p:spPr>
      </p:pic>
    </p:spTree>
    <p:extLst>
      <p:ext uri="{BB962C8B-B14F-4D97-AF65-F5344CB8AC3E}">
        <p14:creationId xmlns:p14="http://schemas.microsoft.com/office/powerpoint/2010/main" val="533472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(6/9)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819820" y="4898749"/>
            <a:ext cx="10740004" cy="1378070"/>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1 vs 2: The importance of manual noise</a:t>
            </a:r>
          </a:p>
          <a:p>
            <a:pPr algn="just">
              <a:lnSpc>
                <a:spcPct val="130000"/>
              </a:lnSpc>
            </a:pPr>
            <a:r>
              <a:rPr lang="en-US" altLang="zh-CN" sz="2200" b="1" dirty="0">
                <a:ln w="10160">
                  <a:noFill/>
                  <a:prstDash val="solid"/>
                </a:ln>
                <a:solidFill>
                  <a:schemeClr val="accent1">
                    <a:lumMod val="75000"/>
                  </a:schemeClr>
                </a:solidFill>
              </a:rPr>
              <a:t>3 vs 4: The importance of limited noise</a:t>
            </a:r>
          </a:p>
          <a:p>
            <a:pPr algn="just">
              <a:lnSpc>
                <a:spcPct val="130000"/>
              </a:lnSpc>
            </a:pPr>
            <a:r>
              <a:rPr lang="en-US" altLang="zh-CN" sz="2200" b="1" dirty="0">
                <a:ln w="10160">
                  <a:noFill/>
                  <a:prstDash val="solid"/>
                </a:ln>
                <a:solidFill>
                  <a:schemeClr val="accent1">
                    <a:lumMod val="75000"/>
                  </a:schemeClr>
                </a:solidFill>
              </a:rPr>
              <a:t>2 vs 5: The importance </a:t>
            </a:r>
            <a:r>
              <a:rPr lang="en-US" altLang="zh-CN" sz="2200" b="1">
                <a:ln w="10160">
                  <a:noFill/>
                  <a:prstDash val="solid"/>
                </a:ln>
                <a:solidFill>
                  <a:schemeClr val="accent1">
                    <a:lumMod val="75000"/>
                  </a:schemeClr>
                </a:solidFill>
              </a:rPr>
              <a:t>of patches </a:t>
            </a:r>
            <a:endParaRPr lang="en-US" altLang="zh-CN" sz="2200" b="1" dirty="0">
              <a:ln w="10160">
                <a:noFill/>
                <a:prstDash val="solid"/>
              </a:ln>
              <a:solidFill>
                <a:schemeClr val="accent1">
                  <a:lumMod val="75000"/>
                </a:schemeClr>
              </a:solidFill>
            </a:endParaRPr>
          </a:p>
        </p:txBody>
      </p:sp>
      <p:graphicFrame>
        <p:nvGraphicFramePr>
          <p:cNvPr id="3" name="表格 3">
            <a:extLst>
              <a:ext uri="{FF2B5EF4-FFF2-40B4-BE49-F238E27FC236}">
                <a16:creationId xmlns:a16="http://schemas.microsoft.com/office/drawing/2014/main" id="{AEFEEE72-2A16-2802-4938-B161A5F87AFC}"/>
              </a:ext>
            </a:extLst>
          </p:cNvPr>
          <p:cNvGraphicFramePr>
            <a:graphicFrameLocks noGrp="1"/>
          </p:cNvGraphicFramePr>
          <p:nvPr>
            <p:extLst>
              <p:ext uri="{D42A27DB-BD31-4B8C-83A1-F6EECF244321}">
                <p14:modId xmlns:p14="http://schemas.microsoft.com/office/powerpoint/2010/main" val="3205069623"/>
              </p:ext>
            </p:extLst>
          </p:nvPr>
        </p:nvGraphicFramePr>
        <p:xfrm>
          <a:off x="903110" y="970844"/>
          <a:ext cx="10284294" cy="3512974"/>
        </p:xfrm>
        <a:graphic>
          <a:graphicData uri="http://schemas.openxmlformats.org/drawingml/2006/table">
            <a:tbl>
              <a:tblPr firstRow="1" bandRow="1">
                <a:tableStyleId>{5C22544A-7EE6-4342-B048-85BDC9FD1C3A}</a:tableStyleId>
              </a:tblPr>
              <a:tblGrid>
                <a:gridCol w="1591069">
                  <a:extLst>
                    <a:ext uri="{9D8B030D-6E8A-4147-A177-3AD203B41FA5}">
                      <a16:colId xmlns:a16="http://schemas.microsoft.com/office/drawing/2014/main" val="1539371212"/>
                    </a:ext>
                  </a:extLst>
                </a:gridCol>
                <a:gridCol w="4646379">
                  <a:extLst>
                    <a:ext uri="{9D8B030D-6E8A-4147-A177-3AD203B41FA5}">
                      <a16:colId xmlns:a16="http://schemas.microsoft.com/office/drawing/2014/main" val="3221257372"/>
                    </a:ext>
                  </a:extLst>
                </a:gridCol>
                <a:gridCol w="4046846">
                  <a:extLst>
                    <a:ext uri="{9D8B030D-6E8A-4147-A177-3AD203B41FA5}">
                      <a16:colId xmlns:a16="http://schemas.microsoft.com/office/drawing/2014/main" val="1081499262"/>
                    </a:ext>
                  </a:extLst>
                </a:gridCol>
              </a:tblGrid>
              <a:tr h="499469">
                <a:tc>
                  <a:txBody>
                    <a:bodyPr/>
                    <a:lstStyle/>
                    <a:p>
                      <a:r>
                        <a:rPr lang="en-US" altLang="zh-CN" b="0" dirty="0"/>
                        <a:t>Case ID</a:t>
                      </a:r>
                      <a:endParaRPr lang="zh-CN" altLang="en-US" b="0" dirty="0"/>
                    </a:p>
                  </a:txBody>
                  <a:tcPr/>
                </a:tc>
                <a:tc>
                  <a:txBody>
                    <a:bodyPr/>
                    <a:lstStyle/>
                    <a:p>
                      <a:r>
                        <a:rPr lang="en-US" altLang="zh-CN" b="0" dirty="0"/>
                        <a:t>Original Image</a:t>
                      </a:r>
                      <a:endParaRPr lang="zh-CN" altLang="en-US" b="0" dirty="0"/>
                    </a:p>
                  </a:txBody>
                  <a:tcPr/>
                </a:tc>
                <a:tc>
                  <a:txBody>
                    <a:bodyPr/>
                    <a:lstStyle/>
                    <a:p>
                      <a:r>
                        <a:rPr lang="en-US" altLang="zh-CN" b="0" dirty="0"/>
                        <a:t>Ground Truth</a:t>
                      </a:r>
                      <a:endParaRPr lang="zh-CN" altLang="en-US" b="0" dirty="0"/>
                    </a:p>
                  </a:txBody>
                  <a:tcPr/>
                </a:tc>
                <a:extLst>
                  <a:ext uri="{0D108BD9-81ED-4DB2-BD59-A6C34878D82A}">
                    <a16:rowId xmlns:a16="http://schemas.microsoft.com/office/drawing/2014/main" val="2032604918"/>
                  </a:ext>
                </a:extLst>
              </a:tr>
              <a:tr h="499469">
                <a:tc>
                  <a:txBody>
                    <a:bodyPr/>
                    <a:lstStyle/>
                    <a:p>
                      <a:r>
                        <a:rPr lang="en-US" altLang="zh-CN" b="0" dirty="0"/>
                        <a:t>1</a:t>
                      </a:r>
                      <a:endParaRPr lang="zh-CN" altLang="en-US" b="0" dirty="0"/>
                    </a:p>
                  </a:txBody>
                  <a:tcPr/>
                </a:tc>
                <a:tc>
                  <a:txBody>
                    <a:bodyPr/>
                    <a:lstStyle/>
                    <a:p>
                      <a:r>
                        <a:rPr lang="en-US" altLang="zh-CN" b="0" dirty="0"/>
                        <a:t>800 image from ATD-12K after local-binarization</a:t>
                      </a:r>
                      <a:endParaRPr lang="zh-CN" altLang="en-US" b="0" dirty="0"/>
                    </a:p>
                  </a:txBody>
                  <a:tcPr/>
                </a:tc>
                <a:tc>
                  <a:txBody>
                    <a:bodyPr/>
                    <a:lstStyle/>
                    <a:p>
                      <a:r>
                        <a:rPr lang="en-US" altLang="zh-CN" b="0" dirty="0"/>
                        <a:t>The result after passing </a:t>
                      </a:r>
                      <a:r>
                        <a:rPr lang="en-US" altLang="zh-CN" b="0" dirty="0">
                          <a:solidFill>
                            <a:srgbClr val="FF0000"/>
                          </a:solidFill>
                        </a:rPr>
                        <a:t>local-binarization, author’s model and global binarization in a row</a:t>
                      </a:r>
                      <a:endParaRPr lang="zh-CN" altLang="en-US" b="0" dirty="0">
                        <a:solidFill>
                          <a:srgbClr val="FF0000"/>
                        </a:solidFill>
                      </a:endParaRPr>
                    </a:p>
                  </a:txBody>
                  <a:tcPr/>
                </a:tc>
                <a:extLst>
                  <a:ext uri="{0D108BD9-81ED-4DB2-BD59-A6C34878D82A}">
                    <a16:rowId xmlns:a16="http://schemas.microsoft.com/office/drawing/2014/main" val="2363688889"/>
                  </a:ext>
                </a:extLst>
              </a:tr>
              <a:tr h="499469">
                <a:tc>
                  <a:txBody>
                    <a:bodyPr/>
                    <a:lstStyle/>
                    <a:p>
                      <a:r>
                        <a:rPr lang="en-US" altLang="zh-CN" b="0" dirty="0"/>
                        <a:t>2</a:t>
                      </a:r>
                      <a:endParaRPr lang="zh-CN" altLang="en-US" b="0" dirty="0"/>
                    </a:p>
                  </a:txBody>
                  <a:tcPr/>
                </a:tc>
                <a:tc>
                  <a:txBody>
                    <a:bodyPr/>
                    <a:lstStyle/>
                    <a:p>
                      <a:r>
                        <a:rPr lang="en-US" altLang="zh-CN" b="0" dirty="0"/>
                        <a:t>73*4 image: 73 layout images and their 73*3 copies with 3 kinds of noises respectively</a:t>
                      </a:r>
                      <a:endParaRPr lang="zh-CN" altLang="en-US" b="0" dirty="0"/>
                    </a:p>
                  </a:txBody>
                  <a:tcPr/>
                </a:tc>
                <a:tc>
                  <a:txBody>
                    <a:bodyPr/>
                    <a:lstStyle/>
                    <a:p>
                      <a:r>
                        <a:rPr lang="en-US" altLang="zh-CN" b="0" dirty="0"/>
                        <a:t>The result after passing the author’s model and global binarization in a row</a:t>
                      </a:r>
                      <a:endParaRPr lang="zh-CN" altLang="en-US" b="0" dirty="0"/>
                    </a:p>
                  </a:txBody>
                  <a:tcPr/>
                </a:tc>
                <a:extLst>
                  <a:ext uri="{0D108BD9-81ED-4DB2-BD59-A6C34878D82A}">
                    <a16:rowId xmlns:a16="http://schemas.microsoft.com/office/drawing/2014/main" val="2621074991"/>
                  </a:ext>
                </a:extLst>
              </a:tr>
              <a:tr h="460087">
                <a:tc>
                  <a:txBody>
                    <a:bodyPr/>
                    <a:lstStyle/>
                    <a:p>
                      <a:r>
                        <a:rPr lang="en-US" altLang="zh-CN" b="0" dirty="0"/>
                        <a:t>3</a:t>
                      </a:r>
                      <a:endParaRPr lang="zh-CN" altLang="en-US" b="0" dirty="0"/>
                    </a:p>
                  </a:txBody>
                  <a:tcPr/>
                </a:tc>
                <a:tc>
                  <a:txBody>
                    <a:bodyPr/>
                    <a:lstStyle/>
                    <a:p>
                      <a:r>
                        <a:rPr lang="en-US" altLang="zh-CN" b="0" dirty="0"/>
                        <a:t>73*2 image: original &amp; slur</a:t>
                      </a:r>
                      <a:endParaRPr lang="zh-CN" altLang="en-US" b="0" dirty="0"/>
                    </a:p>
                  </a:txBody>
                  <a:tcPr/>
                </a:tc>
                <a:tc>
                  <a:txBody>
                    <a:bodyPr/>
                    <a:lstStyle/>
                    <a:p>
                      <a:r>
                        <a:rPr lang="en-US" altLang="zh-CN" b="0" dirty="0"/>
                        <a:t>Same as above</a:t>
                      </a:r>
                      <a:endParaRPr lang="zh-CN" altLang="en-US" b="0" dirty="0"/>
                    </a:p>
                  </a:txBody>
                  <a:tcPr/>
                </a:tc>
                <a:extLst>
                  <a:ext uri="{0D108BD9-81ED-4DB2-BD59-A6C34878D82A}">
                    <a16:rowId xmlns:a16="http://schemas.microsoft.com/office/drawing/2014/main" val="86628954"/>
                  </a:ext>
                </a:extLst>
              </a:tr>
              <a:tr h="499469">
                <a:tc>
                  <a:txBody>
                    <a:bodyPr/>
                    <a:lstStyle/>
                    <a:p>
                      <a:r>
                        <a:rPr lang="en-US" altLang="zh-CN" b="0" dirty="0"/>
                        <a:t>4</a:t>
                      </a:r>
                      <a:endParaRPr lang="zh-CN" alt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73*2 image: original &amp; random noise</a:t>
                      </a:r>
                      <a:endParaRPr lang="zh-CN" altLang="en-US" b="0" dirty="0"/>
                    </a:p>
                  </a:txBody>
                  <a:tcPr/>
                </a:tc>
                <a:tc>
                  <a:txBody>
                    <a:bodyPr/>
                    <a:lstStyle/>
                    <a:p>
                      <a:r>
                        <a:rPr lang="en-US" altLang="zh-CN" b="0" dirty="0"/>
                        <a:t>Same as above</a:t>
                      </a:r>
                      <a:endParaRPr lang="zh-CN" altLang="en-US" b="0" dirty="0"/>
                    </a:p>
                  </a:txBody>
                  <a:tcPr/>
                </a:tc>
                <a:extLst>
                  <a:ext uri="{0D108BD9-81ED-4DB2-BD59-A6C34878D82A}">
                    <a16:rowId xmlns:a16="http://schemas.microsoft.com/office/drawing/2014/main" val="4035784667"/>
                  </a:ext>
                </a:extLst>
              </a:tr>
              <a:tr h="499469">
                <a:tc>
                  <a:txBody>
                    <a:bodyPr/>
                    <a:lstStyle/>
                    <a:p>
                      <a:r>
                        <a:rPr lang="en-US" altLang="zh-CN" b="0" dirty="0"/>
                        <a:t>5</a:t>
                      </a:r>
                      <a:endParaRPr lang="zh-CN" altLang="en-US" b="0" dirty="0"/>
                    </a:p>
                  </a:txBody>
                  <a:tcPr/>
                </a:tc>
                <a:tc>
                  <a:txBody>
                    <a:bodyPr/>
                    <a:lstStyle/>
                    <a:p>
                      <a:r>
                        <a:rPr lang="en-US" altLang="zh-CN" b="0" dirty="0"/>
                        <a:t>Same as 2, but without random patches</a:t>
                      </a:r>
                      <a:endParaRPr lang="zh-CN" alt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Same as 2</a:t>
                      </a:r>
                      <a:endParaRPr lang="zh-CN" altLang="en-US" b="0" dirty="0"/>
                    </a:p>
                  </a:txBody>
                  <a:tcPr/>
                </a:tc>
                <a:extLst>
                  <a:ext uri="{0D108BD9-81ED-4DB2-BD59-A6C34878D82A}">
                    <a16:rowId xmlns:a16="http://schemas.microsoft.com/office/drawing/2014/main" val="3092577673"/>
                  </a:ext>
                </a:extLst>
              </a:tr>
            </a:tbl>
          </a:graphicData>
        </a:graphic>
      </p:graphicFrame>
    </p:spTree>
    <p:extLst>
      <p:ext uri="{BB962C8B-B14F-4D97-AF65-F5344CB8AC3E}">
        <p14:creationId xmlns:p14="http://schemas.microsoft.com/office/powerpoint/2010/main" val="162227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(7/9)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25998" y="1162127"/>
            <a:ext cx="10740004" cy="497829"/>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Result of 1 vs 2: The importance of manual noise (epoch=300)</a:t>
            </a:r>
          </a:p>
        </p:txBody>
      </p:sp>
      <p:sp>
        <p:nvSpPr>
          <p:cNvPr id="4" name="矩形 3">
            <a:extLst>
              <a:ext uri="{FF2B5EF4-FFF2-40B4-BE49-F238E27FC236}">
                <a16:creationId xmlns:a16="http://schemas.microsoft.com/office/drawing/2014/main" id="{C96AAE4B-BB11-3C65-45D4-AFC8A0EBDC0C}"/>
              </a:ext>
            </a:extLst>
          </p:cNvPr>
          <p:cNvSpPr/>
          <p:nvPr/>
        </p:nvSpPr>
        <p:spPr>
          <a:xfrm>
            <a:off x="725998" y="5006838"/>
            <a:ext cx="10740004" cy="1378070"/>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Regular cartoon image as test data may result in huge amounts of background noises. So it’s still not feasible to use common cartoon image as data to train this model today.</a:t>
            </a:r>
          </a:p>
        </p:txBody>
      </p:sp>
      <p:pic>
        <p:nvPicPr>
          <p:cNvPr id="7" name="图片 6">
            <a:extLst>
              <a:ext uri="{FF2B5EF4-FFF2-40B4-BE49-F238E27FC236}">
                <a16:creationId xmlns:a16="http://schemas.microsoft.com/office/drawing/2014/main" id="{C9C69297-7710-2BA9-D5BC-38691E61F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111" y="1666888"/>
            <a:ext cx="3215862" cy="3215862"/>
          </a:xfrm>
          <a:prstGeom prst="rect">
            <a:avLst/>
          </a:prstGeom>
        </p:spPr>
      </p:pic>
      <p:pic>
        <p:nvPicPr>
          <p:cNvPr id="6" name="图片 5">
            <a:extLst>
              <a:ext uri="{FF2B5EF4-FFF2-40B4-BE49-F238E27FC236}">
                <a16:creationId xmlns:a16="http://schemas.microsoft.com/office/drawing/2014/main" id="{2EEBC889-52DE-7B32-6DA3-59EAA8A619C4}"/>
              </a:ext>
            </a:extLst>
          </p:cNvPr>
          <p:cNvPicPr>
            <a:picLocks noChangeAspect="1"/>
          </p:cNvPicPr>
          <p:nvPr/>
        </p:nvPicPr>
        <p:blipFill>
          <a:blip r:embed="rId3"/>
          <a:stretch>
            <a:fillRect/>
          </a:stretch>
        </p:blipFill>
        <p:spPr>
          <a:xfrm>
            <a:off x="6823698" y="1784044"/>
            <a:ext cx="3236701" cy="3091774"/>
          </a:xfrm>
          <a:prstGeom prst="rect">
            <a:avLst/>
          </a:prstGeom>
        </p:spPr>
      </p:pic>
    </p:spTree>
    <p:extLst>
      <p:ext uri="{BB962C8B-B14F-4D97-AF65-F5344CB8AC3E}">
        <p14:creationId xmlns:p14="http://schemas.microsoft.com/office/powerpoint/2010/main" val="2089741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(8/9)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25998" y="1162127"/>
            <a:ext cx="10740004" cy="497829"/>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Result of 3 vs 4: The importance of limited noise (epoch=300)</a:t>
            </a:r>
          </a:p>
        </p:txBody>
      </p:sp>
      <p:sp>
        <p:nvSpPr>
          <p:cNvPr id="3" name="矩形 2">
            <a:extLst>
              <a:ext uri="{FF2B5EF4-FFF2-40B4-BE49-F238E27FC236}">
                <a16:creationId xmlns:a16="http://schemas.microsoft.com/office/drawing/2014/main" id="{0613B2C1-DE19-8316-B100-579EB5C1A9B1}"/>
              </a:ext>
            </a:extLst>
          </p:cNvPr>
          <p:cNvSpPr/>
          <p:nvPr/>
        </p:nvSpPr>
        <p:spPr>
          <a:xfrm>
            <a:off x="718218" y="4916527"/>
            <a:ext cx="10740004" cy="2258311"/>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Though generally similar, the result using high-slur </a:t>
            </a:r>
            <a:r>
              <a:rPr lang="en-US" altLang="zh-CN" sz="2200" b="1" dirty="0">
                <a:ln w="10160">
                  <a:noFill/>
                  <a:prstDash val="solid"/>
                </a:ln>
                <a:solidFill>
                  <a:srgbClr val="FF0000"/>
                </a:solidFill>
              </a:rPr>
              <a:t>has shallower color </a:t>
            </a:r>
            <a:r>
              <a:rPr lang="en-US" altLang="zh-CN" sz="2200" b="1" dirty="0">
                <a:ln w="10160">
                  <a:noFill/>
                  <a:prstDash val="solid"/>
                </a:ln>
                <a:solidFill>
                  <a:schemeClr val="accent1">
                    <a:lumMod val="75000"/>
                  </a:schemeClr>
                </a:solidFill>
              </a:rPr>
              <a:t>and shows plenty of grey piles &amp; clusters in many arts of the images. If only use slur images as dataset, the result may get poorer. However in long run the result may become more similar. So the </a:t>
            </a:r>
            <a:r>
              <a:rPr lang="en-US" altLang="zh-CN" sz="2200" b="1" dirty="0">
                <a:ln w="10160">
                  <a:noFill/>
                  <a:prstDash val="solid"/>
                </a:ln>
                <a:solidFill>
                  <a:srgbClr val="FF0000"/>
                </a:solidFill>
              </a:rPr>
              <a:t>limited noise make some but not much sense</a:t>
            </a:r>
            <a:r>
              <a:rPr lang="en-US" altLang="zh-CN" sz="2200" b="1" dirty="0">
                <a:ln w="10160">
                  <a:noFill/>
                  <a:prstDash val="solid"/>
                </a:ln>
                <a:solidFill>
                  <a:schemeClr val="accent1">
                    <a:lumMod val="75000"/>
                  </a:schemeClr>
                </a:solidFill>
              </a:rPr>
              <a:t>.</a:t>
            </a:r>
          </a:p>
          <a:p>
            <a:pPr algn="just">
              <a:lnSpc>
                <a:spcPct val="130000"/>
              </a:lnSpc>
            </a:pPr>
            <a:r>
              <a:rPr lang="en-US" altLang="zh-CN" sz="2200" b="1" dirty="0">
                <a:ln w="10160">
                  <a:noFill/>
                  <a:prstDash val="solid"/>
                </a:ln>
                <a:solidFill>
                  <a:schemeClr val="accent1">
                    <a:lumMod val="75000"/>
                  </a:schemeClr>
                </a:solidFill>
              </a:rPr>
              <a:t>  </a:t>
            </a:r>
          </a:p>
        </p:txBody>
      </p:sp>
      <p:pic>
        <p:nvPicPr>
          <p:cNvPr id="5" name="图片 4">
            <a:extLst>
              <a:ext uri="{FF2B5EF4-FFF2-40B4-BE49-F238E27FC236}">
                <a16:creationId xmlns:a16="http://schemas.microsoft.com/office/drawing/2014/main" id="{80B2325F-FF14-F35C-0BF3-86DB05B96A53}"/>
              </a:ext>
            </a:extLst>
          </p:cNvPr>
          <p:cNvPicPr>
            <a:picLocks noChangeAspect="1"/>
          </p:cNvPicPr>
          <p:nvPr/>
        </p:nvPicPr>
        <p:blipFill>
          <a:blip r:embed="rId2"/>
          <a:stretch>
            <a:fillRect/>
          </a:stretch>
        </p:blipFill>
        <p:spPr>
          <a:xfrm>
            <a:off x="1698171" y="1622787"/>
            <a:ext cx="3524833" cy="3330910"/>
          </a:xfrm>
          <a:prstGeom prst="rect">
            <a:avLst/>
          </a:prstGeom>
        </p:spPr>
      </p:pic>
      <p:pic>
        <p:nvPicPr>
          <p:cNvPr id="7" name="图片 6">
            <a:extLst>
              <a:ext uri="{FF2B5EF4-FFF2-40B4-BE49-F238E27FC236}">
                <a16:creationId xmlns:a16="http://schemas.microsoft.com/office/drawing/2014/main" id="{5E1D828F-8E72-7EB2-A200-FBF05D5AB7A5}"/>
              </a:ext>
            </a:extLst>
          </p:cNvPr>
          <p:cNvPicPr>
            <a:picLocks noChangeAspect="1"/>
          </p:cNvPicPr>
          <p:nvPr/>
        </p:nvPicPr>
        <p:blipFill>
          <a:blip r:embed="rId3"/>
          <a:stretch>
            <a:fillRect/>
          </a:stretch>
        </p:blipFill>
        <p:spPr>
          <a:xfrm>
            <a:off x="6667316" y="1659956"/>
            <a:ext cx="3448136" cy="3293741"/>
          </a:xfrm>
          <a:prstGeom prst="rect">
            <a:avLst/>
          </a:prstGeom>
        </p:spPr>
      </p:pic>
    </p:spTree>
    <p:extLst>
      <p:ext uri="{BB962C8B-B14F-4D97-AF65-F5344CB8AC3E}">
        <p14:creationId xmlns:p14="http://schemas.microsoft.com/office/powerpoint/2010/main" val="308319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02-4 Dataset generation (9/9)</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25998" y="1162127"/>
            <a:ext cx="10740004" cy="497829"/>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Result of 2 vs 5: The importance of patches (epoch=100) </a:t>
            </a:r>
          </a:p>
        </p:txBody>
      </p:sp>
      <p:sp>
        <p:nvSpPr>
          <p:cNvPr id="3" name="矩形 2">
            <a:extLst>
              <a:ext uri="{FF2B5EF4-FFF2-40B4-BE49-F238E27FC236}">
                <a16:creationId xmlns:a16="http://schemas.microsoft.com/office/drawing/2014/main" id="{2B57483C-D8B6-D32E-21EA-C9FF38D57205}"/>
              </a:ext>
            </a:extLst>
          </p:cNvPr>
          <p:cNvSpPr/>
          <p:nvPr/>
        </p:nvSpPr>
        <p:spPr>
          <a:xfrm>
            <a:off x="718218" y="5222012"/>
            <a:ext cx="10740004" cy="937949"/>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The benefit of using patches is generally get rid of large blank gaps. The result shows the patch may accelerate training to a great extent.</a:t>
            </a:r>
          </a:p>
        </p:txBody>
      </p:sp>
      <p:pic>
        <p:nvPicPr>
          <p:cNvPr id="7" name="图片 6">
            <a:extLst>
              <a:ext uri="{FF2B5EF4-FFF2-40B4-BE49-F238E27FC236}">
                <a16:creationId xmlns:a16="http://schemas.microsoft.com/office/drawing/2014/main" id="{012C6345-FC06-92B8-5850-097EEC6F6E13}"/>
              </a:ext>
            </a:extLst>
          </p:cNvPr>
          <p:cNvPicPr>
            <a:picLocks noChangeAspect="1"/>
          </p:cNvPicPr>
          <p:nvPr/>
        </p:nvPicPr>
        <p:blipFill rotWithShape="1">
          <a:blip r:embed="rId2"/>
          <a:srcRect l="3288" t="1" b="2468"/>
          <a:stretch/>
        </p:blipFill>
        <p:spPr>
          <a:xfrm>
            <a:off x="1890150" y="1683729"/>
            <a:ext cx="3669361" cy="3490542"/>
          </a:xfrm>
          <a:prstGeom prst="rect">
            <a:avLst/>
          </a:prstGeom>
        </p:spPr>
      </p:pic>
      <p:pic>
        <p:nvPicPr>
          <p:cNvPr id="10" name="图片 9">
            <a:extLst>
              <a:ext uri="{FF2B5EF4-FFF2-40B4-BE49-F238E27FC236}">
                <a16:creationId xmlns:a16="http://schemas.microsoft.com/office/drawing/2014/main" id="{9DBC44F5-54DE-1922-DB1A-1CD60CF67DE9}"/>
              </a:ext>
            </a:extLst>
          </p:cNvPr>
          <p:cNvPicPr>
            <a:picLocks noChangeAspect="1"/>
          </p:cNvPicPr>
          <p:nvPr/>
        </p:nvPicPr>
        <p:blipFill>
          <a:blip r:embed="rId3"/>
          <a:stretch>
            <a:fillRect/>
          </a:stretch>
        </p:blipFill>
        <p:spPr>
          <a:xfrm>
            <a:off x="6731442" y="1599307"/>
            <a:ext cx="3926546" cy="3671989"/>
          </a:xfrm>
          <a:prstGeom prst="rect">
            <a:avLst/>
          </a:prstGeom>
        </p:spPr>
      </p:pic>
    </p:spTree>
    <p:extLst>
      <p:ext uri="{BB962C8B-B14F-4D97-AF65-F5344CB8AC3E}">
        <p14:creationId xmlns:p14="http://schemas.microsoft.com/office/powerpoint/2010/main" val="66013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1F0D2E0-F373-4358-862B-23B9F8492EF7}"/>
              </a:ext>
            </a:extLst>
          </p:cNvPr>
          <p:cNvSpPr>
            <a:spLocks noGrp="1"/>
          </p:cNvSpPr>
          <p:nvPr>
            <p:ph type="sldNum" sz="quarter" idx="12"/>
          </p:nvPr>
        </p:nvSpPr>
        <p:spPr/>
        <p:txBody>
          <a:bodyPr/>
          <a:lstStyle/>
          <a:p>
            <a:fld id="{1AAC388E-FA9E-4A2C-95EA-1F6B3A07935A}" type="slidenum">
              <a:rPr lang="zh-CN" altLang="en-US" smtClean="0"/>
              <a:pPr/>
              <a:t>4</a:t>
            </a:fld>
            <a:endParaRPr lang="zh-CN" altLang="en-US" dirty="0"/>
          </a:p>
        </p:txBody>
      </p:sp>
      <p:sp>
        <p:nvSpPr>
          <p:cNvPr id="2" name="标题 1">
            <a:extLst>
              <a:ext uri="{FF2B5EF4-FFF2-40B4-BE49-F238E27FC236}">
                <a16:creationId xmlns:a16="http://schemas.microsoft.com/office/drawing/2014/main" id="{813DBD51-8EBC-4EFF-9432-8CAFA7BF50E0}"/>
              </a:ext>
            </a:extLst>
          </p:cNvPr>
          <p:cNvSpPr>
            <a:spLocks noGrp="1"/>
          </p:cNvSpPr>
          <p:nvPr>
            <p:ph type="title"/>
          </p:nvPr>
        </p:nvSpPr>
        <p:spPr/>
        <p:txBody>
          <a:bodyPr>
            <a:normAutofit fontScale="90000"/>
          </a:bodyPr>
          <a:lstStyle/>
          <a:p>
            <a:pPr algn="l">
              <a:lnSpc>
                <a:spcPct val="120000"/>
              </a:lnSpc>
              <a:spcAft>
                <a:spcPts val="100"/>
              </a:spcAft>
            </a:pPr>
            <a:r>
              <a:rPr lang="en-US" altLang="zh-CN" dirty="0"/>
              <a:t>00 Overview (1/3)</a:t>
            </a:r>
            <a:endParaRPr lang="zh-CN" altLang="en-US" dirty="0"/>
          </a:p>
        </p:txBody>
      </p:sp>
      <p:sp>
        <p:nvSpPr>
          <p:cNvPr id="14" name="矩形 13">
            <a:extLst>
              <a:ext uri="{FF2B5EF4-FFF2-40B4-BE49-F238E27FC236}">
                <a16:creationId xmlns:a16="http://schemas.microsoft.com/office/drawing/2014/main" id="{20DE5A52-AB39-7A27-7DF1-003C23B15454}"/>
              </a:ext>
            </a:extLst>
          </p:cNvPr>
          <p:cNvSpPr/>
          <p:nvPr/>
        </p:nvSpPr>
        <p:spPr>
          <a:xfrm>
            <a:off x="923109" y="1201887"/>
            <a:ext cx="10345782" cy="4468018"/>
          </a:xfrm>
          <a:prstGeom prst="rect">
            <a:avLst/>
          </a:prstGeom>
          <a:noFill/>
        </p:spPr>
        <p:txBody>
          <a:bodyPr wrap="square" lIns="91440" tIns="45720" rIns="91440" bIns="45720">
            <a:spAutoFit/>
          </a:bodyPr>
          <a:lstStyle/>
          <a:p>
            <a:pPr algn="just">
              <a:lnSpc>
                <a:spcPct val="150000"/>
              </a:lnSpc>
            </a:pPr>
            <a:r>
              <a:rPr lang="en-US" altLang="zh-CN" sz="2400" b="1" dirty="0">
                <a:ln w="10160">
                  <a:noFill/>
                  <a:prstDash val="solid"/>
                </a:ln>
                <a:solidFill>
                  <a:schemeClr val="tx2"/>
                </a:solidFill>
              </a:rPr>
              <a:t>We’ve reproduced the paper “Rough sketch simplification” by Edgar Simo-Serra Et al, published in SIGGRAPH 2016.</a:t>
            </a:r>
          </a:p>
          <a:p>
            <a:pPr algn="just">
              <a:lnSpc>
                <a:spcPct val="150000"/>
              </a:lnSpc>
            </a:pPr>
            <a:r>
              <a:rPr lang="en-US" altLang="zh-CN" sz="2400" b="1" dirty="0">
                <a:ln w="10160">
                  <a:noFill/>
                  <a:prstDash val="solid"/>
                </a:ln>
                <a:solidFill>
                  <a:schemeClr val="tx2"/>
                </a:solidFill>
              </a:rPr>
              <a:t>Our work includes: </a:t>
            </a:r>
          </a:p>
          <a:p>
            <a:pPr marL="342900" indent="-342900" algn="just">
              <a:lnSpc>
                <a:spcPct val="150000"/>
              </a:lnSpc>
              <a:buFont typeface="Arial" panose="020B0604020202020204" pitchFamily="34" charset="0"/>
              <a:buChar char="•"/>
            </a:pPr>
            <a:r>
              <a:rPr lang="en-US" altLang="zh-CN" sz="2400" b="1" dirty="0">
                <a:ln w="10160">
                  <a:noFill/>
                  <a:prstDash val="solid"/>
                </a:ln>
                <a:solidFill>
                  <a:srgbClr val="FF0000"/>
                </a:solidFill>
              </a:rPr>
              <a:t>Rewrite the author’s .</a:t>
            </a:r>
            <a:r>
              <a:rPr lang="en-US" altLang="zh-CN" sz="2400" b="1" dirty="0" err="1">
                <a:ln w="10160">
                  <a:noFill/>
                  <a:prstDash val="solid"/>
                </a:ln>
                <a:solidFill>
                  <a:srgbClr val="FF0000"/>
                </a:solidFill>
              </a:rPr>
              <a:t>lua</a:t>
            </a:r>
            <a:r>
              <a:rPr lang="en-US" altLang="zh-CN" sz="2400" b="1" dirty="0">
                <a:ln w="10160">
                  <a:noFill/>
                  <a:prstDash val="solid"/>
                </a:ln>
                <a:solidFill>
                  <a:srgbClr val="FF0000"/>
                </a:solidFill>
              </a:rPr>
              <a:t> code into python</a:t>
            </a:r>
            <a:r>
              <a:rPr lang="en-US" altLang="zh-CN" sz="2400" b="1" dirty="0">
                <a:ln w="10160">
                  <a:noFill/>
                  <a:prstDash val="solid"/>
                </a:ln>
                <a:solidFill>
                  <a:schemeClr val="tx2"/>
                </a:solidFill>
              </a:rPr>
              <a:t>, and </a:t>
            </a:r>
            <a:r>
              <a:rPr lang="en-US" altLang="zh-CN" sz="2400" b="1" dirty="0">
                <a:ln w="10160">
                  <a:noFill/>
                  <a:prstDash val="solid"/>
                </a:ln>
                <a:solidFill>
                  <a:srgbClr val="FF0000"/>
                </a:solidFill>
              </a:rPr>
              <a:t>reproduce every figures </a:t>
            </a:r>
            <a:r>
              <a:rPr lang="en-US" altLang="zh-CN" sz="2400" b="1" dirty="0">
                <a:ln w="10160">
                  <a:noFill/>
                  <a:prstDash val="solid"/>
                </a:ln>
                <a:solidFill>
                  <a:schemeClr val="tx2"/>
                </a:solidFill>
              </a:rPr>
              <a:t>in the paper with our own data, comparing them with original figures and make analysis &amp; discussions.</a:t>
            </a:r>
          </a:p>
          <a:p>
            <a:pPr marL="342900" indent="-342900" algn="just">
              <a:lnSpc>
                <a:spcPct val="150000"/>
              </a:lnSpc>
              <a:buFont typeface="Arial" panose="020B0604020202020204" pitchFamily="34" charset="0"/>
              <a:buChar char="•"/>
            </a:pPr>
            <a:r>
              <a:rPr lang="en-US" altLang="zh-CN" sz="2400" b="1" dirty="0">
                <a:ln w="10160">
                  <a:noFill/>
                  <a:prstDash val="solid"/>
                </a:ln>
                <a:solidFill>
                  <a:schemeClr val="tx2"/>
                </a:solidFill>
              </a:rPr>
              <a:t>Design some tests </a:t>
            </a:r>
            <a:r>
              <a:rPr lang="en-US" altLang="zh-CN" sz="2400" b="1" dirty="0">
                <a:ln w="10160">
                  <a:noFill/>
                  <a:prstDash val="solid"/>
                </a:ln>
                <a:solidFill>
                  <a:srgbClr val="FF0000"/>
                </a:solidFill>
              </a:rPr>
              <a:t>to validate the main contribution </a:t>
            </a:r>
            <a:r>
              <a:rPr lang="en-US" altLang="zh-CN" sz="2400" b="1" dirty="0">
                <a:ln w="10160">
                  <a:noFill/>
                  <a:prstDash val="solid"/>
                </a:ln>
                <a:solidFill>
                  <a:schemeClr val="tx2"/>
                </a:solidFill>
              </a:rPr>
              <a:t>of the paper.</a:t>
            </a:r>
          </a:p>
          <a:p>
            <a:pPr marL="342900" indent="-342900" algn="just">
              <a:lnSpc>
                <a:spcPct val="150000"/>
              </a:lnSpc>
              <a:buFont typeface="Arial" panose="020B0604020202020204" pitchFamily="34" charset="0"/>
              <a:buChar char="•"/>
            </a:pPr>
            <a:r>
              <a:rPr lang="en-US" altLang="zh-CN" sz="2400" b="1" dirty="0">
                <a:ln w="10160">
                  <a:noFill/>
                  <a:prstDash val="solid"/>
                </a:ln>
                <a:solidFill>
                  <a:schemeClr val="tx2"/>
                </a:solidFill>
              </a:rPr>
              <a:t>Make further discussions about paper from today’s aspect.</a:t>
            </a:r>
          </a:p>
        </p:txBody>
      </p:sp>
    </p:spTree>
    <p:extLst>
      <p:ext uri="{BB962C8B-B14F-4D97-AF65-F5344CB8AC3E}">
        <p14:creationId xmlns:p14="http://schemas.microsoft.com/office/powerpoint/2010/main" val="187940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en-US" altLang="zh-CN" dirty="0"/>
              <a:t>Analysis</a:t>
            </a:r>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03</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a:xfrm>
            <a:off x="960840" y="3429000"/>
            <a:ext cx="9605560" cy="1222597"/>
          </a:xfrm>
        </p:spPr>
        <p:txBody>
          <a:bodyPr>
            <a:normAutofit/>
          </a:bodyPr>
          <a:lstStyle/>
          <a:p>
            <a:r>
              <a:rPr lang="en-US" altLang="zh-CN" sz="2400" dirty="0">
                <a:solidFill>
                  <a:schemeClr val="tx1"/>
                </a:solidFill>
              </a:rPr>
              <a:t>The work we have done during reproductions.</a:t>
            </a:r>
          </a:p>
        </p:txBody>
      </p:sp>
    </p:spTree>
    <p:extLst>
      <p:ext uri="{BB962C8B-B14F-4D97-AF65-F5344CB8AC3E}">
        <p14:creationId xmlns:p14="http://schemas.microsoft.com/office/powerpoint/2010/main" val="3716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03 Analysis (1/1)</a:t>
            </a:r>
            <a:endParaRPr lang="zh-CN" altLang="en-US" dirty="0"/>
          </a:p>
        </p:txBody>
      </p:sp>
      <p:sp>
        <p:nvSpPr>
          <p:cNvPr id="8" name="矩形 7">
            <a:extLst>
              <a:ext uri="{FF2B5EF4-FFF2-40B4-BE49-F238E27FC236}">
                <a16:creationId xmlns:a16="http://schemas.microsoft.com/office/drawing/2014/main" id="{5372BE3B-6C8D-C3C4-2D00-442DD263ACFE}"/>
              </a:ext>
            </a:extLst>
          </p:cNvPr>
          <p:cNvSpPr/>
          <p:nvPr/>
        </p:nvSpPr>
        <p:spPr>
          <a:xfrm>
            <a:off x="725998" y="1162127"/>
            <a:ext cx="6987248" cy="4899033"/>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We’ve generally reproduced the result of the original paper.</a:t>
            </a:r>
          </a:p>
          <a:p>
            <a:pPr algn="just">
              <a:lnSpc>
                <a:spcPct val="130000"/>
              </a:lnSpc>
            </a:pPr>
            <a:r>
              <a:rPr lang="en-US" altLang="zh-CN" sz="2200" b="1" dirty="0">
                <a:ln w="10160">
                  <a:noFill/>
                  <a:prstDash val="solid"/>
                </a:ln>
                <a:solidFill>
                  <a:schemeClr val="accent1">
                    <a:lumMod val="75000"/>
                  </a:schemeClr>
                </a:solidFill>
              </a:rPr>
              <a:t>It’s a pity that we don’t have much time to create more detailing and fruitful dataset. Though the result is acceptable, various reasons including using “fake” </a:t>
            </a:r>
            <a:r>
              <a:rPr lang="en-US" altLang="zh-CN" sz="2200" b="1" dirty="0" err="1">
                <a:ln w="10160">
                  <a:noFill/>
                  <a:prstDash val="solid"/>
                </a:ln>
                <a:solidFill>
                  <a:schemeClr val="accent1">
                    <a:lumMod val="75000"/>
                  </a:schemeClr>
                </a:solidFill>
              </a:rPr>
              <a:t>groundtruth</a:t>
            </a:r>
            <a:r>
              <a:rPr lang="en-US" altLang="zh-CN" sz="2200" b="1" dirty="0">
                <a:ln w="10160">
                  <a:noFill/>
                  <a:prstDash val="solid"/>
                </a:ln>
                <a:solidFill>
                  <a:schemeClr val="accent1">
                    <a:lumMod val="75000"/>
                  </a:schemeClr>
                </a:solidFill>
              </a:rPr>
              <a:t>, short training time and the feature of dataset spark the </a:t>
            </a:r>
            <a:r>
              <a:rPr lang="en-US" altLang="zh-CN" sz="2200" b="1" dirty="0">
                <a:ln w="10160">
                  <a:noFill/>
                  <a:prstDash val="solid"/>
                </a:ln>
                <a:solidFill>
                  <a:srgbClr val="FF0000"/>
                </a:solidFill>
              </a:rPr>
              <a:t>inability to deal with dense lines and some details</a:t>
            </a:r>
            <a:r>
              <a:rPr lang="en-US" altLang="zh-CN" sz="2200" b="1" dirty="0">
                <a:ln w="10160">
                  <a:noFill/>
                  <a:prstDash val="solid"/>
                </a:ln>
                <a:solidFill>
                  <a:schemeClr val="accent1">
                    <a:lumMod val="75000"/>
                  </a:schemeClr>
                </a:solidFill>
              </a:rPr>
              <a:t>. </a:t>
            </a:r>
          </a:p>
          <a:p>
            <a:pPr algn="just">
              <a:lnSpc>
                <a:spcPct val="130000"/>
              </a:lnSpc>
            </a:pPr>
            <a:r>
              <a:rPr lang="en-US" altLang="zh-CN" sz="2200" b="1" dirty="0">
                <a:ln w="10160">
                  <a:noFill/>
                  <a:prstDash val="solid"/>
                </a:ln>
                <a:solidFill>
                  <a:schemeClr val="accent1">
                    <a:lumMod val="75000"/>
                  </a:schemeClr>
                </a:solidFill>
              </a:rPr>
              <a:t>However the effect of the dataset &amp; patch &amp; limited noise are all shown clearly by the experiment.</a:t>
            </a:r>
          </a:p>
          <a:p>
            <a:pPr algn="just">
              <a:lnSpc>
                <a:spcPct val="130000"/>
              </a:lnSpc>
            </a:pPr>
            <a:endParaRPr lang="en-US" altLang="zh-CN" sz="2200" b="1" dirty="0">
              <a:ln w="10160">
                <a:noFill/>
                <a:prstDash val="solid"/>
              </a:ln>
              <a:solidFill>
                <a:srgbClr val="FF0000"/>
              </a:solidFill>
            </a:endParaRPr>
          </a:p>
        </p:txBody>
      </p:sp>
      <p:pic>
        <p:nvPicPr>
          <p:cNvPr id="6" name="图片 5">
            <a:extLst>
              <a:ext uri="{FF2B5EF4-FFF2-40B4-BE49-F238E27FC236}">
                <a16:creationId xmlns:a16="http://schemas.microsoft.com/office/drawing/2014/main" id="{A893F8F1-F486-AA11-779B-A327AF269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131" y="1791478"/>
            <a:ext cx="3530335" cy="4409686"/>
          </a:xfrm>
          <a:prstGeom prst="rect">
            <a:avLst/>
          </a:prstGeom>
        </p:spPr>
      </p:pic>
    </p:spTree>
    <p:extLst>
      <p:ext uri="{BB962C8B-B14F-4D97-AF65-F5344CB8AC3E}">
        <p14:creationId xmlns:p14="http://schemas.microsoft.com/office/powerpoint/2010/main" val="400979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en-US" altLang="zh-CN" dirty="0"/>
              <a:t>Discussions</a:t>
            </a:r>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04</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a:xfrm>
            <a:off x="960840" y="3429000"/>
            <a:ext cx="9605560" cy="1222597"/>
          </a:xfrm>
        </p:spPr>
        <p:txBody>
          <a:bodyPr>
            <a:normAutofit/>
          </a:bodyPr>
          <a:lstStyle/>
          <a:p>
            <a:r>
              <a:rPr lang="en-US" altLang="zh-CN" sz="2400" dirty="0">
                <a:solidFill>
                  <a:schemeClr val="tx1"/>
                </a:solidFill>
              </a:rPr>
              <a:t>Some further discussions</a:t>
            </a:r>
          </a:p>
        </p:txBody>
      </p:sp>
    </p:spTree>
    <p:extLst>
      <p:ext uri="{BB962C8B-B14F-4D97-AF65-F5344CB8AC3E}">
        <p14:creationId xmlns:p14="http://schemas.microsoft.com/office/powerpoint/2010/main" val="136770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04 Discussions (1/2)</a:t>
            </a:r>
            <a:endParaRPr lang="zh-CN" altLang="en-US" dirty="0"/>
          </a:p>
        </p:txBody>
      </p:sp>
      <p:sp>
        <p:nvSpPr>
          <p:cNvPr id="3" name="矩形 2">
            <a:extLst>
              <a:ext uri="{FF2B5EF4-FFF2-40B4-BE49-F238E27FC236}">
                <a16:creationId xmlns:a16="http://schemas.microsoft.com/office/drawing/2014/main" id="{B88493E0-FB82-1C94-BA23-BDC0A5EDC096}"/>
              </a:ext>
            </a:extLst>
          </p:cNvPr>
          <p:cNvSpPr/>
          <p:nvPr/>
        </p:nvSpPr>
        <p:spPr>
          <a:xfrm>
            <a:off x="725998" y="1199543"/>
            <a:ext cx="10740004" cy="4018792"/>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As we’ve expected, though the loss map make some sense, the machine learning phase of the author’s method has lots of space for improvement (the existence of new models can prove this as well).  </a:t>
            </a:r>
          </a:p>
          <a:p>
            <a:pPr algn="just">
              <a:lnSpc>
                <a:spcPct val="130000"/>
              </a:lnSpc>
            </a:pPr>
            <a:endParaRPr lang="en-US" altLang="zh-CN" sz="2200" b="1" dirty="0">
              <a:ln w="10160">
                <a:noFill/>
                <a:prstDash val="solid"/>
              </a:ln>
              <a:solidFill>
                <a:schemeClr val="accent1">
                  <a:lumMod val="75000"/>
                </a:schemeClr>
              </a:solidFill>
            </a:endParaRPr>
          </a:p>
          <a:p>
            <a:pPr algn="just">
              <a:lnSpc>
                <a:spcPct val="130000"/>
              </a:lnSpc>
            </a:pPr>
            <a:endParaRPr lang="en-US" altLang="zh-CN" sz="2200" b="1" dirty="0">
              <a:ln w="10160">
                <a:noFill/>
                <a:prstDash val="solid"/>
              </a:ln>
              <a:solidFill>
                <a:schemeClr val="accent1">
                  <a:lumMod val="75000"/>
                </a:schemeClr>
              </a:solidFill>
            </a:endParaRPr>
          </a:p>
          <a:p>
            <a:pPr algn="just">
              <a:lnSpc>
                <a:spcPct val="130000"/>
              </a:lnSpc>
            </a:pPr>
            <a:r>
              <a:rPr lang="en-US" altLang="zh-CN" sz="2200" b="1" dirty="0">
                <a:ln w="10160">
                  <a:noFill/>
                  <a:prstDash val="solid"/>
                </a:ln>
                <a:solidFill>
                  <a:schemeClr val="accent1">
                    <a:lumMod val="75000"/>
                  </a:schemeClr>
                </a:solidFill>
              </a:rPr>
              <a:t>However the dataset construction seems to be tedious but </a:t>
            </a:r>
            <a:r>
              <a:rPr lang="en-US" altLang="zh-CN" sz="2200" b="1" dirty="0">
                <a:ln w="10160">
                  <a:noFill/>
                  <a:prstDash val="solid"/>
                </a:ln>
                <a:solidFill>
                  <a:srgbClr val="FF0000"/>
                </a:solidFill>
              </a:rPr>
              <a:t>pioneering. </a:t>
            </a:r>
            <a:r>
              <a:rPr lang="en-US" altLang="zh-CN" sz="2200" b="1" dirty="0">
                <a:ln w="10160">
                  <a:noFill/>
                  <a:prstDash val="solid"/>
                </a:ln>
                <a:solidFill>
                  <a:schemeClr val="accent1">
                    <a:lumMod val="75000"/>
                  </a:schemeClr>
                </a:solidFill>
              </a:rPr>
              <a:t>The comparison experiments have proven that </a:t>
            </a:r>
            <a:r>
              <a:rPr lang="en-US" altLang="zh-CN" sz="2200" b="1" dirty="0">
                <a:ln w="10160">
                  <a:noFill/>
                  <a:prstDash val="solid"/>
                </a:ln>
                <a:solidFill>
                  <a:srgbClr val="FF0000"/>
                </a:solidFill>
              </a:rPr>
              <a:t>both manual and low noise</a:t>
            </a:r>
            <a:r>
              <a:rPr lang="en-US" altLang="zh-CN" sz="2200" b="1" dirty="0">
                <a:ln w="10160">
                  <a:noFill/>
                  <a:prstDash val="solid"/>
                </a:ln>
                <a:solidFill>
                  <a:schemeClr val="accent1">
                    <a:lumMod val="75000"/>
                  </a:schemeClr>
                </a:solidFill>
              </a:rPr>
              <a:t> are important to spark splendid result. And as author have mentioned in the paper, the performance of the </a:t>
            </a:r>
            <a:r>
              <a:rPr lang="en-US" altLang="zh-CN" sz="2200" b="1" dirty="0">
                <a:ln w="10160">
                  <a:noFill/>
                  <a:prstDash val="solid"/>
                </a:ln>
                <a:solidFill>
                  <a:srgbClr val="FF0000"/>
                </a:solidFill>
              </a:rPr>
              <a:t>model greatly depend on the dataset</a:t>
            </a:r>
            <a:r>
              <a:rPr lang="en-US" altLang="zh-CN" sz="2200" b="1" dirty="0">
                <a:ln w="10160">
                  <a:noFill/>
                  <a:prstDash val="solid"/>
                </a:ln>
                <a:solidFill>
                  <a:schemeClr val="accent1">
                    <a:lumMod val="75000"/>
                  </a:schemeClr>
                </a:solidFill>
              </a:rPr>
              <a:t>. </a:t>
            </a:r>
            <a:endParaRPr lang="en-US" altLang="zh-CN" sz="2200" b="1" dirty="0">
              <a:ln w="10160">
                <a:noFill/>
                <a:prstDash val="solid"/>
              </a:ln>
              <a:solidFill>
                <a:srgbClr val="FF0000"/>
              </a:solidFill>
            </a:endParaRPr>
          </a:p>
        </p:txBody>
      </p:sp>
    </p:spTree>
    <p:extLst>
      <p:ext uri="{BB962C8B-B14F-4D97-AF65-F5344CB8AC3E}">
        <p14:creationId xmlns:p14="http://schemas.microsoft.com/office/powerpoint/2010/main" val="391461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FB3C-58BE-E22F-22A5-5450148D1819}"/>
              </a:ext>
            </a:extLst>
          </p:cNvPr>
          <p:cNvSpPr>
            <a:spLocks noGrp="1"/>
          </p:cNvSpPr>
          <p:nvPr>
            <p:ph type="title"/>
          </p:nvPr>
        </p:nvSpPr>
        <p:spPr/>
        <p:txBody>
          <a:bodyPr/>
          <a:lstStyle/>
          <a:p>
            <a:r>
              <a:rPr lang="en-US" altLang="zh-CN" dirty="0"/>
              <a:t>04 Discussions (2/2)</a:t>
            </a:r>
            <a:endParaRPr lang="zh-CN" altLang="en-US" dirty="0"/>
          </a:p>
        </p:txBody>
      </p:sp>
      <p:sp>
        <p:nvSpPr>
          <p:cNvPr id="3" name="矩形 2">
            <a:extLst>
              <a:ext uri="{FF2B5EF4-FFF2-40B4-BE49-F238E27FC236}">
                <a16:creationId xmlns:a16="http://schemas.microsoft.com/office/drawing/2014/main" id="{B88493E0-FB82-1C94-BA23-BDC0A5EDC096}"/>
              </a:ext>
            </a:extLst>
          </p:cNvPr>
          <p:cNvSpPr/>
          <p:nvPr/>
        </p:nvSpPr>
        <p:spPr>
          <a:xfrm>
            <a:off x="725998" y="1199543"/>
            <a:ext cx="10740004" cy="1378070"/>
          </a:xfrm>
          <a:prstGeom prst="rect">
            <a:avLst/>
          </a:prstGeom>
          <a:noFill/>
        </p:spPr>
        <p:txBody>
          <a:bodyPr wrap="square" lIns="91440" tIns="45720" rIns="91440" bIns="45720">
            <a:spAutoFit/>
          </a:bodyPr>
          <a:lstStyle/>
          <a:p>
            <a:pPr algn="just">
              <a:lnSpc>
                <a:spcPct val="130000"/>
              </a:lnSpc>
            </a:pPr>
            <a:r>
              <a:rPr lang="en-US" altLang="zh-CN" sz="2200" b="1" dirty="0">
                <a:ln w="10160">
                  <a:noFill/>
                  <a:prstDash val="solid"/>
                </a:ln>
                <a:solidFill>
                  <a:schemeClr val="accent1">
                    <a:lumMod val="75000"/>
                  </a:schemeClr>
                </a:solidFill>
              </a:rPr>
              <a:t>Some future improvement path we’ve thought:</a:t>
            </a:r>
          </a:p>
          <a:p>
            <a:pPr marL="457200" indent="-457200" algn="just">
              <a:lnSpc>
                <a:spcPct val="130000"/>
              </a:lnSpc>
              <a:buAutoNum type="arabicParenR"/>
            </a:pPr>
            <a:r>
              <a:rPr lang="en-US" altLang="zh-CN" sz="2200" b="1" dirty="0">
                <a:ln w="10160">
                  <a:noFill/>
                  <a:prstDash val="solid"/>
                </a:ln>
                <a:solidFill>
                  <a:schemeClr val="accent1">
                    <a:lumMod val="75000"/>
                  </a:schemeClr>
                </a:solidFill>
              </a:rPr>
              <a:t>New machine-learning method </a:t>
            </a:r>
            <a:r>
              <a:rPr lang="en-US" altLang="zh-CN" sz="2200" b="1">
                <a:ln w="10160">
                  <a:noFill/>
                  <a:prstDash val="solid"/>
                </a:ln>
                <a:solidFill>
                  <a:schemeClr val="accent1">
                    <a:lumMod val="75000"/>
                  </a:schemeClr>
                </a:solidFill>
              </a:rPr>
              <a:t>based on lately </a:t>
            </a:r>
            <a:r>
              <a:rPr lang="en-US" altLang="zh-CN" sz="2200" b="1" dirty="0">
                <a:ln w="10160">
                  <a:noFill/>
                  <a:prstDash val="solid"/>
                </a:ln>
                <a:solidFill>
                  <a:schemeClr val="accent1">
                    <a:lumMod val="75000"/>
                  </a:schemeClr>
                </a:solidFill>
              </a:rPr>
              <a:t>models, e.g. </a:t>
            </a:r>
            <a:r>
              <a:rPr lang="en-US" altLang="zh-CN" sz="2200" b="1" dirty="0" err="1">
                <a:ln w="10160">
                  <a:noFill/>
                  <a:prstDash val="solid"/>
                </a:ln>
                <a:solidFill>
                  <a:schemeClr val="accent1">
                    <a:lumMod val="75000"/>
                  </a:schemeClr>
                </a:solidFill>
              </a:rPr>
              <a:t>SwinTransformer</a:t>
            </a:r>
            <a:endParaRPr lang="en-US" altLang="zh-CN" sz="2200" b="1" dirty="0">
              <a:ln w="10160">
                <a:noFill/>
                <a:prstDash val="solid"/>
              </a:ln>
              <a:solidFill>
                <a:schemeClr val="accent1">
                  <a:lumMod val="75000"/>
                </a:schemeClr>
              </a:solidFill>
            </a:endParaRPr>
          </a:p>
          <a:p>
            <a:pPr marL="457200" indent="-457200" algn="just">
              <a:lnSpc>
                <a:spcPct val="130000"/>
              </a:lnSpc>
              <a:buAutoNum type="arabicParenR"/>
            </a:pPr>
            <a:r>
              <a:rPr lang="en-US" altLang="zh-CN" sz="2200" b="1" dirty="0">
                <a:ln w="10160">
                  <a:noFill/>
                  <a:prstDash val="solid"/>
                </a:ln>
                <a:solidFill>
                  <a:srgbClr val="FF0000"/>
                </a:solidFill>
              </a:rPr>
              <a:t>Vectorization methods [Our blind field, attempted and failed]</a:t>
            </a:r>
          </a:p>
        </p:txBody>
      </p:sp>
      <p:pic>
        <p:nvPicPr>
          <p:cNvPr id="1026" name="Picture 2" descr="在这里插入图片描述">
            <a:extLst>
              <a:ext uri="{FF2B5EF4-FFF2-40B4-BE49-F238E27FC236}">
                <a16:creationId xmlns:a16="http://schemas.microsoft.com/office/drawing/2014/main" id="{19B6ACB4-A8D1-F7FE-F0E5-7A9D91039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61" y="4221549"/>
            <a:ext cx="4469654" cy="256236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3C8EED3-CA6D-0FDE-301D-2CB3145E7B40}"/>
              </a:ext>
            </a:extLst>
          </p:cNvPr>
          <p:cNvPicPr>
            <a:picLocks noChangeAspect="1"/>
          </p:cNvPicPr>
          <p:nvPr/>
        </p:nvPicPr>
        <p:blipFill>
          <a:blip r:embed="rId3"/>
          <a:stretch>
            <a:fillRect/>
          </a:stretch>
        </p:blipFill>
        <p:spPr>
          <a:xfrm>
            <a:off x="9255968" y="4142292"/>
            <a:ext cx="2507115" cy="2641617"/>
          </a:xfrm>
          <a:prstGeom prst="rect">
            <a:avLst/>
          </a:prstGeom>
        </p:spPr>
      </p:pic>
      <p:pic>
        <p:nvPicPr>
          <p:cNvPr id="6" name="图片 5">
            <a:extLst>
              <a:ext uri="{FF2B5EF4-FFF2-40B4-BE49-F238E27FC236}">
                <a16:creationId xmlns:a16="http://schemas.microsoft.com/office/drawing/2014/main" id="{5B2D96A3-1F01-9055-487C-E5BA70F681C9}"/>
              </a:ext>
            </a:extLst>
          </p:cNvPr>
          <p:cNvPicPr>
            <a:picLocks noChangeAspect="1"/>
          </p:cNvPicPr>
          <p:nvPr/>
        </p:nvPicPr>
        <p:blipFill rotWithShape="1">
          <a:blip r:embed="rId4">
            <a:extLst>
              <a:ext uri="{28A0092B-C50C-407E-A947-70E740481C1C}">
                <a14:useLocalDpi xmlns:a14="http://schemas.microsoft.com/office/drawing/2010/main" val="0"/>
              </a:ext>
            </a:extLst>
          </a:blip>
          <a:srcRect l="17532" t="28605" r="16204"/>
          <a:stretch/>
        </p:blipFill>
        <p:spPr>
          <a:xfrm>
            <a:off x="6743736" y="4352265"/>
            <a:ext cx="2325620" cy="2505735"/>
          </a:xfrm>
          <a:prstGeom prst="rect">
            <a:avLst/>
          </a:prstGeom>
        </p:spPr>
      </p:pic>
    </p:spTree>
    <p:extLst>
      <p:ext uri="{BB962C8B-B14F-4D97-AF65-F5344CB8AC3E}">
        <p14:creationId xmlns:p14="http://schemas.microsoft.com/office/powerpoint/2010/main" val="1098215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1F0D2E0-F373-4358-862B-23B9F8492EF7}"/>
              </a:ext>
            </a:extLst>
          </p:cNvPr>
          <p:cNvSpPr>
            <a:spLocks noGrp="1"/>
          </p:cNvSpPr>
          <p:nvPr>
            <p:ph type="sldNum" sz="quarter" idx="12"/>
          </p:nvPr>
        </p:nvSpPr>
        <p:spPr/>
        <p:txBody>
          <a:bodyPr/>
          <a:lstStyle/>
          <a:p>
            <a:fld id="{1AAC388E-FA9E-4A2C-95EA-1F6B3A07935A}" type="slidenum">
              <a:rPr lang="zh-CN" altLang="en-US" smtClean="0"/>
              <a:pPr/>
              <a:t>5</a:t>
            </a:fld>
            <a:endParaRPr lang="zh-CN" altLang="en-US" dirty="0"/>
          </a:p>
        </p:txBody>
      </p:sp>
      <p:sp>
        <p:nvSpPr>
          <p:cNvPr id="2" name="标题 1">
            <a:extLst>
              <a:ext uri="{FF2B5EF4-FFF2-40B4-BE49-F238E27FC236}">
                <a16:creationId xmlns:a16="http://schemas.microsoft.com/office/drawing/2014/main" id="{813DBD51-8EBC-4EFF-9432-8CAFA7BF50E0}"/>
              </a:ext>
            </a:extLst>
          </p:cNvPr>
          <p:cNvSpPr>
            <a:spLocks noGrp="1"/>
          </p:cNvSpPr>
          <p:nvPr>
            <p:ph type="title"/>
          </p:nvPr>
        </p:nvSpPr>
        <p:spPr/>
        <p:txBody>
          <a:bodyPr>
            <a:normAutofit fontScale="90000"/>
          </a:bodyPr>
          <a:lstStyle/>
          <a:p>
            <a:pPr algn="l">
              <a:lnSpc>
                <a:spcPct val="120000"/>
              </a:lnSpc>
              <a:spcAft>
                <a:spcPts val="100"/>
              </a:spcAft>
            </a:pPr>
            <a:r>
              <a:rPr lang="en-US" altLang="zh-CN" dirty="0"/>
              <a:t>00 Overview (2/3)</a:t>
            </a:r>
            <a:endParaRPr lang="zh-CN" altLang="en-US" dirty="0"/>
          </a:p>
        </p:txBody>
      </p:sp>
      <p:sp>
        <p:nvSpPr>
          <p:cNvPr id="3" name="文本框 2">
            <a:extLst>
              <a:ext uri="{FF2B5EF4-FFF2-40B4-BE49-F238E27FC236}">
                <a16:creationId xmlns:a16="http://schemas.microsoft.com/office/drawing/2014/main" id="{FB40B5DB-F338-CBB5-E64A-6E4AFDB4E613}"/>
              </a:ext>
            </a:extLst>
          </p:cNvPr>
          <p:cNvSpPr txBox="1"/>
          <p:nvPr/>
        </p:nvSpPr>
        <p:spPr>
          <a:xfrm>
            <a:off x="2168949" y="5787836"/>
            <a:ext cx="899605" cy="369332"/>
          </a:xfrm>
          <a:prstGeom prst="rect">
            <a:avLst/>
          </a:prstGeom>
          <a:noFill/>
        </p:spPr>
        <p:txBody>
          <a:bodyPr wrap="none" rtlCol="0">
            <a:spAutoFit/>
          </a:bodyPr>
          <a:lstStyle/>
          <a:p>
            <a:r>
              <a:rPr lang="en-US" altLang="zh-CN" b="1" dirty="0"/>
              <a:t>Source</a:t>
            </a:r>
            <a:endParaRPr lang="zh-CN" altLang="en-US" b="1" dirty="0"/>
          </a:p>
        </p:txBody>
      </p:sp>
      <p:sp>
        <p:nvSpPr>
          <p:cNvPr id="4" name="文本框 3">
            <a:extLst>
              <a:ext uri="{FF2B5EF4-FFF2-40B4-BE49-F238E27FC236}">
                <a16:creationId xmlns:a16="http://schemas.microsoft.com/office/drawing/2014/main" id="{EBA5B749-6170-51C1-E1E0-130291E2EAB1}"/>
              </a:ext>
            </a:extLst>
          </p:cNvPr>
          <p:cNvSpPr txBox="1"/>
          <p:nvPr/>
        </p:nvSpPr>
        <p:spPr>
          <a:xfrm>
            <a:off x="7466841" y="5732678"/>
            <a:ext cx="1285929" cy="369332"/>
          </a:xfrm>
          <a:prstGeom prst="rect">
            <a:avLst/>
          </a:prstGeom>
          <a:noFill/>
        </p:spPr>
        <p:txBody>
          <a:bodyPr wrap="none" rtlCol="0">
            <a:spAutoFit/>
          </a:bodyPr>
          <a:lstStyle/>
          <a:p>
            <a:r>
              <a:rPr lang="en-US" altLang="zh-CN" b="1" dirty="0"/>
              <a:t>Ours-after</a:t>
            </a:r>
            <a:endParaRPr lang="zh-CN" altLang="en-US" b="1" dirty="0"/>
          </a:p>
        </p:txBody>
      </p:sp>
      <p:pic>
        <p:nvPicPr>
          <p:cNvPr id="5" name="图片 4">
            <a:extLst>
              <a:ext uri="{FF2B5EF4-FFF2-40B4-BE49-F238E27FC236}">
                <a16:creationId xmlns:a16="http://schemas.microsoft.com/office/drawing/2014/main" id="{8A64A9BC-1644-2B24-0796-0818E3F57E1D}"/>
              </a:ext>
            </a:extLst>
          </p:cNvPr>
          <p:cNvPicPr>
            <a:picLocks noChangeAspect="1"/>
          </p:cNvPicPr>
          <p:nvPr/>
        </p:nvPicPr>
        <p:blipFill>
          <a:blip r:embed="rId3"/>
          <a:stretch>
            <a:fillRect/>
          </a:stretch>
        </p:blipFill>
        <p:spPr>
          <a:xfrm>
            <a:off x="6356830" y="940656"/>
            <a:ext cx="3693742" cy="4716624"/>
          </a:xfrm>
          <a:prstGeom prst="rect">
            <a:avLst/>
          </a:prstGeom>
        </p:spPr>
      </p:pic>
      <p:pic>
        <p:nvPicPr>
          <p:cNvPr id="7" name="图片 6">
            <a:extLst>
              <a:ext uri="{FF2B5EF4-FFF2-40B4-BE49-F238E27FC236}">
                <a16:creationId xmlns:a16="http://schemas.microsoft.com/office/drawing/2014/main" id="{378B3C0A-680D-DE13-5A7F-E7CD30E5A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252" y="948153"/>
            <a:ext cx="3619156" cy="4701631"/>
          </a:xfrm>
          <a:prstGeom prst="rect">
            <a:avLst/>
          </a:prstGeom>
        </p:spPr>
      </p:pic>
    </p:spTree>
    <p:extLst>
      <p:ext uri="{BB962C8B-B14F-4D97-AF65-F5344CB8AC3E}">
        <p14:creationId xmlns:p14="http://schemas.microsoft.com/office/powerpoint/2010/main" val="3446144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71F0D2E0-F373-4358-862B-23B9F8492EF7}"/>
              </a:ext>
            </a:extLst>
          </p:cNvPr>
          <p:cNvSpPr>
            <a:spLocks noGrp="1"/>
          </p:cNvSpPr>
          <p:nvPr>
            <p:ph type="sldNum" sz="quarter" idx="12"/>
          </p:nvPr>
        </p:nvSpPr>
        <p:spPr/>
        <p:txBody>
          <a:bodyPr/>
          <a:lstStyle/>
          <a:p>
            <a:fld id="{1AAC388E-FA9E-4A2C-95EA-1F6B3A07935A}" type="slidenum">
              <a:rPr lang="zh-CN" altLang="en-US" smtClean="0"/>
              <a:pPr/>
              <a:t>6</a:t>
            </a:fld>
            <a:endParaRPr lang="zh-CN" altLang="en-US" dirty="0"/>
          </a:p>
        </p:txBody>
      </p:sp>
      <p:sp>
        <p:nvSpPr>
          <p:cNvPr id="2" name="标题 1">
            <a:extLst>
              <a:ext uri="{FF2B5EF4-FFF2-40B4-BE49-F238E27FC236}">
                <a16:creationId xmlns:a16="http://schemas.microsoft.com/office/drawing/2014/main" id="{813DBD51-8EBC-4EFF-9432-8CAFA7BF50E0}"/>
              </a:ext>
            </a:extLst>
          </p:cNvPr>
          <p:cNvSpPr>
            <a:spLocks noGrp="1"/>
          </p:cNvSpPr>
          <p:nvPr>
            <p:ph type="title"/>
          </p:nvPr>
        </p:nvSpPr>
        <p:spPr/>
        <p:txBody>
          <a:bodyPr>
            <a:normAutofit fontScale="90000"/>
          </a:bodyPr>
          <a:lstStyle/>
          <a:p>
            <a:pPr algn="l">
              <a:lnSpc>
                <a:spcPct val="120000"/>
              </a:lnSpc>
              <a:spcAft>
                <a:spcPts val="100"/>
              </a:spcAft>
            </a:pPr>
            <a:r>
              <a:rPr lang="en-US" altLang="zh-CN" dirty="0"/>
              <a:t>00 Overview (3/3)</a:t>
            </a:r>
            <a:endParaRPr lang="zh-CN" altLang="en-US" dirty="0"/>
          </a:p>
        </p:txBody>
      </p:sp>
      <p:sp>
        <p:nvSpPr>
          <p:cNvPr id="14" name="矩形 13">
            <a:extLst>
              <a:ext uri="{FF2B5EF4-FFF2-40B4-BE49-F238E27FC236}">
                <a16:creationId xmlns:a16="http://schemas.microsoft.com/office/drawing/2014/main" id="{20DE5A52-AB39-7A27-7DF1-003C23B15454}"/>
              </a:ext>
            </a:extLst>
          </p:cNvPr>
          <p:cNvSpPr/>
          <p:nvPr/>
        </p:nvSpPr>
        <p:spPr>
          <a:xfrm>
            <a:off x="923109" y="1201887"/>
            <a:ext cx="10345782" cy="461665"/>
          </a:xfrm>
          <a:prstGeom prst="rect">
            <a:avLst/>
          </a:prstGeom>
          <a:noFill/>
        </p:spPr>
        <p:txBody>
          <a:bodyPr wrap="square" lIns="91440" tIns="45720" rIns="91440" bIns="45720">
            <a:spAutoFit/>
          </a:bodyPr>
          <a:lstStyle/>
          <a:p>
            <a:r>
              <a:rPr lang="en-US" altLang="zh-CN" sz="2400" b="1" dirty="0">
                <a:ln w="10160">
                  <a:noFill/>
                  <a:prstDash val="solid"/>
                </a:ln>
                <a:solidFill>
                  <a:schemeClr val="tx2"/>
                </a:solidFill>
              </a:rPr>
              <a:t>References to author’s work</a:t>
            </a:r>
          </a:p>
        </p:txBody>
      </p:sp>
      <p:graphicFrame>
        <p:nvGraphicFramePr>
          <p:cNvPr id="3" name="表格 3">
            <a:extLst>
              <a:ext uri="{FF2B5EF4-FFF2-40B4-BE49-F238E27FC236}">
                <a16:creationId xmlns:a16="http://schemas.microsoft.com/office/drawing/2014/main" id="{A089153B-1E6C-B54C-ECFE-48D3C232103E}"/>
              </a:ext>
            </a:extLst>
          </p:cNvPr>
          <p:cNvGraphicFramePr>
            <a:graphicFrameLocks noGrp="1"/>
          </p:cNvGraphicFramePr>
          <p:nvPr>
            <p:extLst>
              <p:ext uri="{D42A27DB-BD31-4B8C-83A1-F6EECF244321}">
                <p14:modId xmlns:p14="http://schemas.microsoft.com/office/powerpoint/2010/main" val="383548197"/>
              </p:ext>
            </p:extLst>
          </p:nvPr>
        </p:nvGraphicFramePr>
        <p:xfrm>
          <a:off x="1358237" y="1663552"/>
          <a:ext cx="9232698" cy="5036951"/>
        </p:xfrm>
        <a:graphic>
          <a:graphicData uri="http://schemas.openxmlformats.org/drawingml/2006/table">
            <a:tbl>
              <a:tblPr firstRow="1" bandRow="1">
                <a:tableStyleId>{5C22544A-7EE6-4342-B048-85BDC9FD1C3A}</a:tableStyleId>
              </a:tblPr>
              <a:tblGrid>
                <a:gridCol w="2849869">
                  <a:extLst>
                    <a:ext uri="{9D8B030D-6E8A-4147-A177-3AD203B41FA5}">
                      <a16:colId xmlns:a16="http://schemas.microsoft.com/office/drawing/2014/main" val="1285992848"/>
                    </a:ext>
                  </a:extLst>
                </a:gridCol>
                <a:gridCol w="3405674">
                  <a:extLst>
                    <a:ext uri="{9D8B030D-6E8A-4147-A177-3AD203B41FA5}">
                      <a16:colId xmlns:a16="http://schemas.microsoft.com/office/drawing/2014/main" val="3350627259"/>
                    </a:ext>
                  </a:extLst>
                </a:gridCol>
                <a:gridCol w="2977155">
                  <a:extLst>
                    <a:ext uri="{9D8B030D-6E8A-4147-A177-3AD203B41FA5}">
                      <a16:colId xmlns:a16="http://schemas.microsoft.com/office/drawing/2014/main" val="2157498945"/>
                    </a:ext>
                  </a:extLst>
                </a:gridCol>
              </a:tblGrid>
              <a:tr h="926032">
                <a:tc>
                  <a:txBody>
                    <a:bodyPr/>
                    <a:lstStyle/>
                    <a:p>
                      <a:pPr algn="ctr"/>
                      <a:r>
                        <a:rPr lang="en-US" altLang="zh-CN" sz="2000" b="1" dirty="0"/>
                        <a:t>Contents</a:t>
                      </a:r>
                      <a:endParaRPr lang="zh-CN" altLang="en-US" sz="2000" b="1" dirty="0"/>
                    </a:p>
                  </a:txBody>
                  <a:tcPr/>
                </a:tc>
                <a:tc>
                  <a:txBody>
                    <a:bodyPr/>
                    <a:lstStyle/>
                    <a:p>
                      <a:pPr algn="ctr"/>
                      <a:r>
                        <a:rPr lang="en-US" altLang="zh-CN" sz="2000" b="1" dirty="0"/>
                        <a:t>Author</a:t>
                      </a:r>
                      <a:endParaRPr lang="zh-CN" altLang="en-US" sz="2000" b="1" dirty="0"/>
                    </a:p>
                  </a:txBody>
                  <a:tcPr/>
                </a:tc>
                <a:tc>
                  <a:txBody>
                    <a:bodyPr/>
                    <a:lstStyle/>
                    <a:p>
                      <a:pPr algn="ctr"/>
                      <a:r>
                        <a:rPr lang="en-US" altLang="zh-CN" sz="2000" b="1" dirty="0"/>
                        <a:t>Our action</a:t>
                      </a:r>
                      <a:endParaRPr lang="zh-CN" altLang="en-US" sz="2000" b="1" dirty="0"/>
                    </a:p>
                  </a:txBody>
                  <a:tcPr/>
                </a:tc>
                <a:extLst>
                  <a:ext uri="{0D108BD9-81ED-4DB2-BD59-A6C34878D82A}">
                    <a16:rowId xmlns:a16="http://schemas.microsoft.com/office/drawing/2014/main" val="1676150388"/>
                  </a:ext>
                </a:extLst>
              </a:tr>
              <a:tr h="1001959">
                <a:tc>
                  <a:txBody>
                    <a:bodyPr/>
                    <a:lstStyle/>
                    <a:p>
                      <a:pPr algn="ctr"/>
                      <a:r>
                        <a:rPr lang="en-US" altLang="zh-CN" sz="2400" b="1" dirty="0"/>
                        <a:t>Training Code</a:t>
                      </a:r>
                      <a:endParaRPr lang="zh-CN" altLang="en-US" sz="2400" b="1" dirty="0"/>
                    </a:p>
                  </a:txBody>
                  <a:tcPr/>
                </a:tc>
                <a:tc>
                  <a:txBody>
                    <a:bodyPr/>
                    <a:lstStyle/>
                    <a:p>
                      <a:pPr algn="ctr"/>
                      <a:r>
                        <a:rPr lang="en-US" altLang="zh-CN" sz="2400" b="1" dirty="0"/>
                        <a:t>Provided in </a:t>
                      </a:r>
                      <a:r>
                        <a:rPr lang="en-US" altLang="zh-CN" sz="2400" b="1" dirty="0" err="1"/>
                        <a:t>Lua.torch</a:t>
                      </a:r>
                      <a:r>
                        <a:rPr lang="en-US" altLang="zh-CN" sz="2400" b="1" dirty="0"/>
                        <a:t> on </a:t>
                      </a:r>
                      <a:r>
                        <a:rPr lang="en-US" altLang="zh-CN" sz="2400" b="1" dirty="0" err="1"/>
                        <a:t>Github</a:t>
                      </a:r>
                      <a:endParaRPr lang="en-US" altLang="zh-CN" sz="2400" b="1" dirty="0"/>
                    </a:p>
                    <a:p>
                      <a:pPr algn="ctr"/>
                      <a:r>
                        <a:rPr lang="en-US" altLang="zh-CN" sz="2400" b="1" dirty="0"/>
                        <a:t>Other’s provided modified </a:t>
                      </a:r>
                      <a:r>
                        <a:rPr lang="en-US" altLang="zh-CN" sz="2400" b="1" dirty="0" err="1"/>
                        <a:t>pytorch</a:t>
                      </a:r>
                      <a:r>
                        <a:rPr lang="en-US" altLang="zh-CN" sz="2400" b="1" dirty="0"/>
                        <a:t> code.</a:t>
                      </a:r>
                      <a:endParaRPr lang="zh-CN" altLang="en-US" sz="2400" b="1" dirty="0"/>
                    </a:p>
                  </a:txBody>
                  <a:tcPr/>
                </a:tc>
                <a:tc>
                  <a:txBody>
                    <a:bodyPr/>
                    <a:lstStyle/>
                    <a:p>
                      <a:pPr algn="ctr"/>
                      <a:r>
                        <a:rPr lang="en-US" altLang="zh-CN" sz="2400" b="1" dirty="0"/>
                        <a:t>Rewrite it in </a:t>
                      </a:r>
                      <a:r>
                        <a:rPr lang="en-US" altLang="zh-CN" sz="2400" b="1" dirty="0" err="1"/>
                        <a:t>Pytorch</a:t>
                      </a:r>
                      <a:r>
                        <a:rPr lang="en-US" altLang="zh-CN" sz="2400" b="1" dirty="0"/>
                        <a:t>(torch==2.0.1, </a:t>
                      </a:r>
                      <a:r>
                        <a:rPr lang="en-US" altLang="zh-CN" sz="2400" b="1" dirty="0" err="1"/>
                        <a:t>torchvision</a:t>
                      </a:r>
                      <a:r>
                        <a:rPr lang="en-US" altLang="zh-CN" sz="2400" b="1" dirty="0"/>
                        <a:t>==0.15.2)</a:t>
                      </a:r>
                      <a:endParaRPr lang="zh-CN" altLang="en-US" sz="2400" b="1" dirty="0"/>
                    </a:p>
                  </a:txBody>
                  <a:tcPr/>
                </a:tc>
                <a:extLst>
                  <a:ext uri="{0D108BD9-81ED-4DB2-BD59-A6C34878D82A}">
                    <a16:rowId xmlns:a16="http://schemas.microsoft.com/office/drawing/2014/main" val="4125467468"/>
                  </a:ext>
                </a:extLst>
              </a:tr>
              <a:tr h="1001959">
                <a:tc>
                  <a:txBody>
                    <a:bodyPr/>
                    <a:lstStyle/>
                    <a:p>
                      <a:pPr algn="ctr"/>
                      <a:r>
                        <a:rPr lang="en-US" altLang="zh-CN" sz="2400" b="1" dirty="0"/>
                        <a:t>Dataset &amp; Data construction code</a:t>
                      </a:r>
                      <a:endParaRPr lang="zh-CN" altLang="en-US" sz="2400" b="1" dirty="0"/>
                    </a:p>
                  </a:txBody>
                  <a:tcPr/>
                </a:tc>
                <a:tc>
                  <a:txBody>
                    <a:bodyPr/>
                    <a:lstStyle/>
                    <a:p>
                      <a:pPr algn="ctr"/>
                      <a:r>
                        <a:rPr lang="en-US" altLang="zh-CN" sz="2400" b="1" dirty="0"/>
                        <a:t>Not provided</a:t>
                      </a:r>
                      <a:endParaRPr lang="zh-CN" altLang="en-US" sz="2400" b="1" dirty="0"/>
                    </a:p>
                  </a:txBody>
                  <a:tcPr/>
                </a:tc>
                <a:tc>
                  <a:txBody>
                    <a:bodyPr/>
                    <a:lstStyle/>
                    <a:p>
                      <a:pPr algn="ctr"/>
                      <a:r>
                        <a:rPr lang="en-US" altLang="zh-CN" sz="2400" b="1" dirty="0"/>
                        <a:t>Prepared from various sources and construct data by ourselves </a:t>
                      </a:r>
                      <a:endParaRPr lang="zh-CN" altLang="en-US" sz="2400" b="1" dirty="0"/>
                    </a:p>
                  </a:txBody>
                  <a:tcPr/>
                </a:tc>
                <a:extLst>
                  <a:ext uri="{0D108BD9-81ED-4DB2-BD59-A6C34878D82A}">
                    <a16:rowId xmlns:a16="http://schemas.microsoft.com/office/drawing/2014/main" val="749723675"/>
                  </a:ext>
                </a:extLst>
              </a:tr>
              <a:tr h="1001959">
                <a:tc>
                  <a:txBody>
                    <a:bodyPr/>
                    <a:lstStyle/>
                    <a:p>
                      <a:pPr algn="ctr"/>
                      <a:r>
                        <a:rPr lang="en-US" altLang="zh-CN" sz="2400" b="1" dirty="0"/>
                        <a:t>Further treatments’ Code</a:t>
                      </a:r>
                      <a:endParaRPr lang="zh-CN" altLang="en-US" sz="2400" b="1" dirty="0"/>
                    </a:p>
                  </a:txBody>
                  <a:tcPr/>
                </a:tc>
                <a:tc>
                  <a:txBody>
                    <a:bodyPr/>
                    <a:lstStyle/>
                    <a:p>
                      <a:pPr algn="ctr"/>
                      <a:r>
                        <a:rPr lang="en-US" altLang="zh-CN" sz="2400" b="1" dirty="0"/>
                        <a:t>Not provided</a:t>
                      </a:r>
                      <a:endParaRPr lang="zh-CN" altLang="en-US" sz="2400" b="1" dirty="0"/>
                    </a:p>
                  </a:txBody>
                  <a:tcPr/>
                </a:tc>
                <a:tc>
                  <a:txBody>
                    <a:bodyPr/>
                    <a:lstStyle/>
                    <a:p>
                      <a:pPr algn="ctr"/>
                      <a:r>
                        <a:rPr lang="en-US" altLang="zh-CN" sz="2400" b="1" dirty="0"/>
                        <a:t>explored by ourselves </a:t>
                      </a:r>
                      <a:endParaRPr lang="zh-CN" altLang="en-US" sz="2400" b="1" dirty="0"/>
                    </a:p>
                  </a:txBody>
                  <a:tcPr/>
                </a:tc>
                <a:extLst>
                  <a:ext uri="{0D108BD9-81ED-4DB2-BD59-A6C34878D82A}">
                    <a16:rowId xmlns:a16="http://schemas.microsoft.com/office/drawing/2014/main" val="1890754067"/>
                  </a:ext>
                </a:extLst>
              </a:tr>
            </a:tbl>
          </a:graphicData>
        </a:graphic>
      </p:graphicFrame>
    </p:spTree>
    <p:extLst>
      <p:ext uri="{BB962C8B-B14F-4D97-AF65-F5344CB8AC3E}">
        <p14:creationId xmlns:p14="http://schemas.microsoft.com/office/powerpoint/2010/main" val="204548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en-US" altLang="zh-CN" dirty="0"/>
              <a:t>Paper review</a:t>
            </a:r>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01</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a:xfrm>
            <a:off x="960840" y="3429000"/>
            <a:ext cx="9605560" cy="1222597"/>
          </a:xfrm>
        </p:spPr>
        <p:txBody>
          <a:bodyPr>
            <a:normAutofit/>
          </a:bodyPr>
          <a:lstStyle/>
          <a:p>
            <a:r>
              <a:rPr lang="en-US" altLang="zh-CN" sz="2400" dirty="0">
                <a:solidFill>
                  <a:schemeClr val="tx1"/>
                </a:solidFill>
              </a:rPr>
              <a:t>Review of the original paper.</a:t>
            </a:r>
          </a:p>
          <a:p>
            <a:r>
              <a:rPr lang="en-US" altLang="zh-CN" sz="2400" dirty="0">
                <a:solidFill>
                  <a:schemeClr val="tx1"/>
                </a:solidFill>
              </a:rPr>
              <a:t>(All pictures in this sections are from the original paper if non mentioned)</a:t>
            </a:r>
            <a:endParaRPr lang="zh-CN" altLang="en-US" sz="2400" dirty="0">
              <a:solidFill>
                <a:schemeClr val="tx1"/>
              </a:solidFill>
            </a:endParaRPr>
          </a:p>
        </p:txBody>
      </p:sp>
    </p:spTree>
    <p:extLst>
      <p:ext uri="{BB962C8B-B14F-4D97-AF65-F5344CB8AC3E}">
        <p14:creationId xmlns:p14="http://schemas.microsoft.com/office/powerpoint/2010/main" val="1986583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Reviews(1/8)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8</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6095999" y="1402236"/>
            <a:ext cx="5400360" cy="4745273"/>
          </a:xfrm>
          <a:prstGeom prst="rect">
            <a:avLst/>
          </a:prstGeom>
          <a:noFill/>
        </p:spPr>
        <p:txBody>
          <a:bodyPr wrap="square" lIns="91440" tIns="45720" rIns="91440" bIns="45720">
            <a:spAutoFit/>
          </a:bodyPr>
          <a:lstStyle/>
          <a:p>
            <a:pPr algn="just">
              <a:lnSpc>
                <a:spcPct val="130000"/>
              </a:lnSpc>
            </a:pPr>
            <a:r>
              <a:rPr lang="en-US" altLang="zh-CN" b="1" dirty="0">
                <a:ln w="10160">
                  <a:noFill/>
                  <a:prstDash val="solid"/>
                </a:ln>
                <a:solidFill>
                  <a:schemeClr val="tx2"/>
                </a:solidFill>
              </a:rPr>
              <a:t>The overall contribution of this paper:</a:t>
            </a:r>
          </a:p>
          <a:p>
            <a:pPr algn="just">
              <a:lnSpc>
                <a:spcPct val="130000"/>
              </a:lnSpc>
            </a:pPr>
            <a:endParaRPr lang="en-US" altLang="zh-CN" b="1" dirty="0">
              <a:ln w="10160">
                <a:noFill/>
                <a:prstDash val="solid"/>
              </a:ln>
              <a:solidFill>
                <a:schemeClr val="tx2"/>
              </a:solidFill>
            </a:endParaRPr>
          </a:p>
          <a:p>
            <a:pPr algn="just">
              <a:lnSpc>
                <a:spcPct val="130000"/>
              </a:lnSpc>
            </a:pPr>
            <a:r>
              <a:rPr lang="en-US" altLang="zh-CN" b="1" dirty="0">
                <a:ln w="10160">
                  <a:noFill/>
                  <a:prstDash val="solid"/>
                </a:ln>
                <a:solidFill>
                  <a:schemeClr val="tx2"/>
                </a:solidFill>
              </a:rPr>
              <a:t>1)The first sketch simplification approach that is optimized to directly operate on raster images of rough sketches.</a:t>
            </a:r>
          </a:p>
          <a:p>
            <a:pPr algn="just">
              <a:lnSpc>
                <a:spcPct val="130000"/>
              </a:lnSpc>
            </a:pPr>
            <a:r>
              <a:rPr lang="en-US" altLang="zh-CN" b="1" dirty="0">
                <a:ln w="10160">
                  <a:noFill/>
                  <a:prstDash val="solid"/>
                </a:ln>
                <a:solidFill>
                  <a:schemeClr val="accent1">
                    <a:lumMod val="75000"/>
                  </a:schemeClr>
                </a:solidFill>
              </a:rPr>
              <a:t>2)</a:t>
            </a:r>
            <a:r>
              <a:rPr lang="en-US" altLang="zh-CN" b="1" dirty="0">
                <a:ln w="10160">
                  <a:noFill/>
                  <a:prstDash val="solid"/>
                </a:ln>
                <a:solidFill>
                  <a:srgbClr val="FF0000"/>
                </a:solidFill>
              </a:rPr>
              <a:t>A novel fully Convolutional Neural Network </a:t>
            </a:r>
            <a:r>
              <a:rPr lang="en-US" altLang="zh-CN" b="1" dirty="0">
                <a:ln w="10160">
                  <a:noFill/>
                  <a:prstDash val="solid"/>
                </a:ln>
                <a:solidFill>
                  <a:schemeClr val="tx2"/>
                </a:solidFill>
              </a:rPr>
              <a:t>architecture that can simplify sketches directly from images of any resolution.</a:t>
            </a:r>
          </a:p>
          <a:p>
            <a:pPr algn="just">
              <a:lnSpc>
                <a:spcPct val="130000"/>
              </a:lnSpc>
            </a:pPr>
            <a:r>
              <a:rPr lang="en-US" altLang="zh-CN" b="1" dirty="0">
                <a:ln w="10160">
                  <a:noFill/>
                  <a:prstDash val="solid"/>
                </a:ln>
                <a:solidFill>
                  <a:schemeClr val="accent1">
                    <a:lumMod val="75000"/>
                  </a:schemeClr>
                </a:solidFill>
              </a:rPr>
              <a:t>3)</a:t>
            </a:r>
            <a:r>
              <a:rPr lang="en-US" altLang="zh-CN" b="1" dirty="0">
                <a:ln w="10160">
                  <a:noFill/>
                  <a:prstDash val="solid"/>
                </a:ln>
                <a:solidFill>
                  <a:srgbClr val="FF0000"/>
                </a:solidFill>
              </a:rPr>
              <a:t>An efficient approach to learn the sketch simplification network</a:t>
            </a:r>
            <a:r>
              <a:rPr lang="en-US" altLang="zh-CN" b="1" dirty="0">
                <a:ln w="10160">
                  <a:noFill/>
                  <a:prstDash val="solid"/>
                </a:ln>
                <a:solidFill>
                  <a:schemeClr val="tx2"/>
                </a:solidFill>
              </a:rPr>
              <a:t>.</a:t>
            </a:r>
          </a:p>
          <a:p>
            <a:pPr algn="just">
              <a:lnSpc>
                <a:spcPct val="130000"/>
              </a:lnSpc>
            </a:pPr>
            <a:r>
              <a:rPr lang="en-US" altLang="zh-CN" b="1" dirty="0">
                <a:ln w="10160">
                  <a:noFill/>
                  <a:prstDash val="solid"/>
                </a:ln>
                <a:solidFill>
                  <a:schemeClr val="tx2"/>
                </a:solidFill>
              </a:rPr>
              <a:t>4)A </a:t>
            </a:r>
            <a:r>
              <a:rPr lang="en-US" altLang="zh-CN" b="1" dirty="0">
                <a:ln w="10160">
                  <a:noFill/>
                  <a:prstDash val="solid"/>
                </a:ln>
                <a:solidFill>
                  <a:srgbClr val="FF0000"/>
                </a:solidFill>
              </a:rPr>
              <a:t>dataset</a:t>
            </a:r>
            <a:r>
              <a:rPr lang="en-US" altLang="zh-CN" b="1" dirty="0">
                <a:ln w="10160">
                  <a:noFill/>
                  <a:prstDash val="solid"/>
                </a:ln>
                <a:solidFill>
                  <a:schemeClr val="tx2"/>
                </a:solidFill>
              </a:rPr>
              <a:t> for large-scale learning of sketch simplification. (Not provided)</a:t>
            </a:r>
            <a:endParaRPr lang="en-US" altLang="zh-CN" b="1" cap="none" spc="0" dirty="0">
              <a:ln w="10160">
                <a:noFill/>
                <a:prstDash val="solid"/>
              </a:ln>
              <a:solidFill>
                <a:schemeClr val="tx2"/>
              </a:solidFill>
            </a:endParaRPr>
          </a:p>
          <a:p>
            <a:pPr marL="342900" indent="-342900" algn="just">
              <a:lnSpc>
                <a:spcPct val="130000"/>
              </a:lnSpc>
              <a:buFont typeface="Arial" panose="020B0604020202020204" pitchFamily="34" charset="0"/>
              <a:buChar char="•"/>
            </a:pPr>
            <a:endParaRPr lang="zh-CN" altLang="en-US" b="1" cap="none" spc="0" dirty="0">
              <a:ln w="10160">
                <a:noFill/>
                <a:prstDash val="solid"/>
              </a:ln>
              <a:solidFill>
                <a:schemeClr val="tx2"/>
              </a:solidFill>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C205EAC-9D0E-3CD7-FB16-F5FAB1362EB5}"/>
              </a:ext>
            </a:extLst>
          </p:cNvPr>
          <p:cNvPicPr>
            <a:picLocks noChangeAspect="1"/>
          </p:cNvPicPr>
          <p:nvPr/>
        </p:nvPicPr>
        <p:blipFill>
          <a:blip r:embed="rId3"/>
          <a:stretch>
            <a:fillRect/>
          </a:stretch>
        </p:blipFill>
        <p:spPr>
          <a:xfrm>
            <a:off x="831108" y="1598661"/>
            <a:ext cx="5129423" cy="4111295"/>
          </a:xfrm>
          <a:prstGeom prst="rect">
            <a:avLst/>
          </a:prstGeom>
        </p:spPr>
      </p:pic>
    </p:spTree>
    <p:extLst>
      <p:ext uri="{BB962C8B-B14F-4D97-AF65-F5344CB8AC3E}">
        <p14:creationId xmlns:p14="http://schemas.microsoft.com/office/powerpoint/2010/main" val="295302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lstStyle/>
          <a:p>
            <a:r>
              <a:rPr lang="en-US" altLang="zh-CN" dirty="0"/>
              <a:t>01 Paper Reviews(2/8)</a:t>
            </a:r>
            <a:endParaRPr lang="zh-CN" altLang="en-US" dirty="0"/>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p:txBody>
          <a:bodyPr/>
          <a:lstStyle/>
          <a:p>
            <a:fld id="{1AAC388E-FA9E-4A2C-95EA-1F6B3A07935A}" type="slidenum">
              <a:rPr lang="zh-CN" altLang="en-US" smtClean="0"/>
              <a:pPr/>
              <a:t>9</a:t>
            </a:fld>
            <a:endParaRPr lang="zh-CN" altLang="en-US" dirty="0"/>
          </a:p>
        </p:txBody>
      </p:sp>
      <p:sp>
        <p:nvSpPr>
          <p:cNvPr id="6" name="矩形 5">
            <a:extLst>
              <a:ext uri="{FF2B5EF4-FFF2-40B4-BE49-F238E27FC236}">
                <a16:creationId xmlns:a16="http://schemas.microsoft.com/office/drawing/2014/main" id="{AAB41664-97C6-4493-B3EB-8EE77B6ED257}"/>
              </a:ext>
            </a:extLst>
          </p:cNvPr>
          <p:cNvSpPr/>
          <p:nvPr/>
        </p:nvSpPr>
        <p:spPr>
          <a:xfrm>
            <a:off x="5858933" y="1549131"/>
            <a:ext cx="5915378" cy="5335948"/>
          </a:xfrm>
          <a:prstGeom prst="rect">
            <a:avLst/>
          </a:prstGeom>
          <a:noFill/>
        </p:spPr>
        <p:txBody>
          <a:bodyPr wrap="square" lIns="91440" tIns="45720" rIns="91440" bIns="45720">
            <a:spAutoFit/>
          </a:bodyPr>
          <a:lstStyle/>
          <a:p>
            <a:pPr algn="just">
              <a:lnSpc>
                <a:spcPct val="130000"/>
              </a:lnSpc>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Examples of anime sketch simplifications.</a:t>
            </a:r>
          </a:p>
          <a:p>
            <a:pPr algn="just">
              <a:lnSpc>
                <a:spcPct val="130000"/>
              </a:lnSpc>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marL="342900" indent="-342900" algn="just">
              <a:lnSpc>
                <a:spcPct val="130000"/>
              </a:lnSpc>
              <a:buFont typeface="Arial" panose="020B0604020202020204" pitchFamily="34" charset="0"/>
              <a:buChar char="•"/>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It’s quite common for </a:t>
            </a:r>
            <a:r>
              <a:rPr lang="en-US" altLang="zh-CN" sz="2400" b="1" dirty="0">
                <a:ln w="10160">
                  <a:noFill/>
                  <a:prstDash val="solid"/>
                </a:ln>
                <a:solidFill>
                  <a:srgbClr val="FF0000"/>
                </a:solidFill>
                <a:effectLst>
                  <a:outerShdw blurRad="38100" dist="22860" dir="5400000" algn="tl" rotWithShape="0">
                    <a:srgbClr val="000000">
                      <a:alpha val="30000"/>
                    </a:srgbClr>
                  </a:outerShdw>
                </a:effectLst>
              </a:rPr>
              <a:t>multiple lines to have to be collapsed into a single line</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a:t>
            </a:r>
          </a:p>
          <a:p>
            <a:pPr algn="just">
              <a:lnSpc>
                <a:spcPct val="130000"/>
              </a:lnSpc>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marL="342900" indent="-342900" algn="just">
              <a:lnSpc>
                <a:spcPct val="130000"/>
              </a:lnSpc>
              <a:buFont typeface="Arial" panose="020B0604020202020204" pitchFamily="34" charset="0"/>
              <a:buChar char="•"/>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The </a:t>
            </a:r>
            <a:r>
              <a:rPr lang="en-US" altLang="zh-CN" sz="2400" b="1" dirty="0">
                <a:ln w="10160">
                  <a:noFill/>
                  <a:prstDash val="solid"/>
                </a:ln>
                <a:solidFill>
                  <a:srgbClr val="FF0000"/>
                </a:solidFill>
                <a:effectLst>
                  <a:outerShdw blurRad="38100" dist="22860" dir="5400000" algn="tl" rotWithShape="0">
                    <a:srgbClr val="000000">
                      <a:alpha val="30000"/>
                    </a:srgbClr>
                  </a:outerShdw>
                </a:effectLst>
              </a:rPr>
              <a:t>intensity of different input lines vary greatly </a:t>
            </a: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even within the same image.</a:t>
            </a:r>
          </a:p>
          <a:p>
            <a:pPr marL="342900" indent="-342900" algn="just">
              <a:lnSpc>
                <a:spcPct val="130000"/>
              </a:lnSpc>
              <a:buFont typeface="Arial" panose="020B0604020202020204" pitchFamily="34" charset="0"/>
              <a:buChar char="•"/>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algn="just">
              <a:lnSpc>
                <a:spcPct val="130000"/>
              </a:lnSpc>
            </a:pPr>
            <a:endParaRPr lang="en-US" altLang="zh-CN" sz="2400" b="1" dirty="0">
              <a:ln w="10160">
                <a:noFill/>
                <a:prstDash val="solid"/>
              </a:ln>
              <a:solidFill>
                <a:schemeClr val="tx2"/>
              </a:solidFill>
              <a:effectLst>
                <a:outerShdw blurRad="38100" dist="22860" dir="5400000" algn="tl" rotWithShape="0">
                  <a:srgbClr val="000000">
                    <a:alpha val="30000"/>
                  </a:srgbClr>
                </a:outerShdw>
              </a:effectLst>
            </a:endParaRPr>
          </a:p>
          <a:p>
            <a:pPr algn="just">
              <a:lnSpc>
                <a:spcPct val="130000"/>
              </a:lnSpc>
            </a:pPr>
            <a:r>
              <a:rPr lang="en-US" altLang="zh-CN" sz="2400" b="1" dirty="0">
                <a:ln w="10160">
                  <a:noFill/>
                  <a:prstDash val="solid"/>
                </a:ln>
                <a:solidFill>
                  <a:schemeClr val="tx2"/>
                </a:solidFill>
                <a:effectLst>
                  <a:outerShdw blurRad="38100" dist="22860" dir="5400000" algn="tl" rotWithShape="0">
                    <a:srgbClr val="000000">
                      <a:alpha val="30000"/>
                    </a:srgbClr>
                  </a:outerShdw>
                </a:effectLst>
              </a:rPr>
              <a:t> </a:t>
            </a:r>
            <a:endParaRPr lang="zh-CN" altLang="en-US" sz="2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a:extLst>
              <a:ext uri="{FF2B5EF4-FFF2-40B4-BE49-F238E27FC236}">
                <a16:creationId xmlns:a16="http://schemas.microsoft.com/office/drawing/2014/main" id="{8AB6BEEA-BCA1-4F95-B6D7-F39A2784E269}"/>
              </a:ext>
            </a:extLst>
          </p:cNvPr>
          <p:cNvSpPr/>
          <p:nvPr/>
        </p:nvSpPr>
        <p:spPr>
          <a:xfrm>
            <a:off x="1018555" y="1204173"/>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96CD851-3537-583D-414D-3AF87DDACA2E}"/>
              </a:ext>
            </a:extLst>
          </p:cNvPr>
          <p:cNvPicPr>
            <a:picLocks noChangeAspect="1"/>
          </p:cNvPicPr>
          <p:nvPr/>
        </p:nvPicPr>
        <p:blipFill>
          <a:blip r:embed="rId3"/>
          <a:stretch>
            <a:fillRect/>
          </a:stretch>
        </p:blipFill>
        <p:spPr>
          <a:xfrm>
            <a:off x="330994" y="1204173"/>
            <a:ext cx="5639587" cy="4429743"/>
          </a:xfrm>
          <a:prstGeom prst="rect">
            <a:avLst/>
          </a:prstGeom>
        </p:spPr>
      </p:pic>
    </p:spTree>
    <p:extLst>
      <p:ext uri="{BB962C8B-B14F-4D97-AF65-F5344CB8AC3E}">
        <p14:creationId xmlns:p14="http://schemas.microsoft.com/office/powerpoint/2010/main" val="1938532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2528</TotalTime>
  <Words>2885</Words>
  <Application>Microsoft Office PowerPoint</Application>
  <PresentationFormat>宽屏</PresentationFormat>
  <Paragraphs>384</Paragraphs>
  <Slides>44</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-apple-system</vt:lpstr>
      <vt:lpstr>等线</vt:lpstr>
      <vt:lpstr>等线 Light</vt:lpstr>
      <vt:lpstr>方正粗雅宋简体</vt:lpstr>
      <vt:lpstr>方正准雅宋简体</vt:lpstr>
      <vt:lpstr>Arial</vt:lpstr>
      <vt:lpstr>Times New Roman</vt:lpstr>
      <vt:lpstr>Office 主题​​</vt:lpstr>
      <vt:lpstr>PowerPoint 演示文稿</vt:lpstr>
      <vt:lpstr>PowerPoint 演示文稿</vt:lpstr>
      <vt:lpstr>PowerPoint 演示文稿</vt:lpstr>
      <vt:lpstr>00 Overview (1/3)</vt:lpstr>
      <vt:lpstr>00 Overview (2/3)</vt:lpstr>
      <vt:lpstr>00 Overview (3/3)</vt:lpstr>
      <vt:lpstr>PowerPoint 演示文稿</vt:lpstr>
      <vt:lpstr>01 Paper Reviews(1/8)</vt:lpstr>
      <vt:lpstr>01 Paper Reviews(2/8)</vt:lpstr>
      <vt:lpstr>01 Paper Reviews(3/8)</vt:lpstr>
      <vt:lpstr>01 Paper Reviews(4/8)</vt:lpstr>
      <vt:lpstr>01 Paper Reviews(5/8)</vt:lpstr>
      <vt:lpstr>01 Paper Reviews(6/8)</vt:lpstr>
      <vt:lpstr>01 Paper Reviews(7/8)</vt:lpstr>
      <vt:lpstr>01 Paper Reviews(8/8)</vt:lpstr>
      <vt:lpstr>PowerPoint 演示文稿</vt:lpstr>
      <vt:lpstr>02-1 Reproduction overview(1/1)</vt:lpstr>
      <vt:lpstr>02-2 Main Reproduction results(1/10)</vt:lpstr>
      <vt:lpstr>02-1 Main Reproduction results(2/10)</vt:lpstr>
      <vt:lpstr>02-2 Main Reproduction results(3/10)</vt:lpstr>
      <vt:lpstr>02-2 Main Reproduction results(4/10)</vt:lpstr>
      <vt:lpstr>02-2 Main Reproduction results(5/10)</vt:lpstr>
      <vt:lpstr>02-2 Main Reproduction results(6/10)</vt:lpstr>
      <vt:lpstr>02-2 Main Reproduction results(7/10)</vt:lpstr>
      <vt:lpstr>02-2 Main Reproduction results(8/10)</vt:lpstr>
      <vt:lpstr>02-2 Main Reproduction results (9/10)</vt:lpstr>
      <vt:lpstr>02-2 Main Reproduction results (10/10)</vt:lpstr>
      <vt:lpstr>02-3 About the loss function(1/3)</vt:lpstr>
      <vt:lpstr>02-3 About the loss function(2/3)</vt:lpstr>
      <vt:lpstr>02-3 About the loss function(3/3)</vt:lpstr>
      <vt:lpstr>02-4 Dataset generation (1/9)</vt:lpstr>
      <vt:lpstr>02-4 Dataset generation (2/9)</vt:lpstr>
      <vt:lpstr>02-4 Dataset generation (3/9)</vt:lpstr>
      <vt:lpstr>02-4 Dataset generation (4/9)</vt:lpstr>
      <vt:lpstr>02-4 Dataset generation (5/9)</vt:lpstr>
      <vt:lpstr>02-4 Dataset generation (6/9)</vt:lpstr>
      <vt:lpstr>02-4 Dataset generation (7/9)</vt:lpstr>
      <vt:lpstr>02-4 Dataset generation (8/9)</vt:lpstr>
      <vt:lpstr>02-4 Dataset generation (9/9)</vt:lpstr>
      <vt:lpstr>PowerPoint 演示文稿</vt:lpstr>
      <vt:lpstr>03 Analysis (1/1)</vt:lpstr>
      <vt:lpstr>PowerPoint 演示文稿</vt:lpstr>
      <vt:lpstr>04 Discussions (1/2)</vt:lpstr>
      <vt:lpstr>04 Discussions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Guanhai</dc:creator>
  <cp:lastModifiedBy>Wang Guanhai</cp:lastModifiedBy>
  <cp:revision>415</cp:revision>
  <dcterms:created xsi:type="dcterms:W3CDTF">2023-05-07T13:05:25Z</dcterms:created>
  <dcterms:modified xsi:type="dcterms:W3CDTF">2023-06-11T08:30:12Z</dcterms:modified>
</cp:coreProperties>
</file>